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6"/>
  </p:notesMasterIdLst>
  <p:sldIdLst>
    <p:sldId id="256" r:id="rId2"/>
    <p:sldId id="257" r:id="rId3"/>
    <p:sldId id="334" r:id="rId4"/>
    <p:sldId id="276" r:id="rId5"/>
    <p:sldId id="259" r:id="rId6"/>
    <p:sldId id="266" r:id="rId7"/>
    <p:sldId id="260" r:id="rId8"/>
    <p:sldId id="271" r:id="rId9"/>
    <p:sldId id="268" r:id="rId10"/>
    <p:sldId id="302" r:id="rId11"/>
    <p:sldId id="265" r:id="rId12"/>
    <p:sldId id="272" r:id="rId13"/>
    <p:sldId id="273" r:id="rId14"/>
    <p:sldId id="267" r:id="rId15"/>
    <p:sldId id="277" r:id="rId16"/>
    <p:sldId id="258" r:id="rId17"/>
    <p:sldId id="314" r:id="rId18"/>
    <p:sldId id="305" r:id="rId19"/>
    <p:sldId id="269" r:id="rId20"/>
    <p:sldId id="270" r:id="rId21"/>
    <p:sldId id="311" r:id="rId22"/>
    <p:sldId id="335" r:id="rId23"/>
    <p:sldId id="312" r:id="rId24"/>
    <p:sldId id="262" r:id="rId25"/>
    <p:sldId id="313" r:id="rId26"/>
    <p:sldId id="322" r:id="rId27"/>
    <p:sldId id="306" r:id="rId28"/>
    <p:sldId id="307" r:id="rId29"/>
    <p:sldId id="323" r:id="rId30"/>
    <p:sldId id="316" r:id="rId31"/>
    <p:sldId id="304" r:id="rId32"/>
    <p:sldId id="308" r:id="rId33"/>
    <p:sldId id="280" r:id="rId34"/>
    <p:sldId id="281" r:id="rId35"/>
    <p:sldId id="318" r:id="rId36"/>
    <p:sldId id="319" r:id="rId37"/>
    <p:sldId id="320" r:id="rId38"/>
    <p:sldId id="317" r:id="rId39"/>
    <p:sldId id="282" r:id="rId40"/>
    <p:sldId id="288" r:id="rId41"/>
    <p:sldId id="289" r:id="rId42"/>
    <p:sldId id="321" r:id="rId43"/>
    <p:sldId id="292" r:id="rId44"/>
    <p:sldId id="274" r:id="rId45"/>
    <p:sldId id="293" r:id="rId46"/>
    <p:sldId id="327" r:id="rId47"/>
    <p:sldId id="328" r:id="rId48"/>
    <p:sldId id="329" r:id="rId49"/>
    <p:sldId id="330" r:id="rId50"/>
    <p:sldId id="331" r:id="rId51"/>
    <p:sldId id="332" r:id="rId52"/>
    <p:sldId id="324" r:id="rId53"/>
    <p:sldId id="284" r:id="rId54"/>
    <p:sldId id="285" r:id="rId55"/>
    <p:sldId id="333" r:id="rId56"/>
    <p:sldId id="287" r:id="rId57"/>
    <p:sldId id="325" r:id="rId58"/>
    <p:sldId id="295" r:id="rId59"/>
    <p:sldId id="338" r:id="rId60"/>
    <p:sldId id="296" r:id="rId61"/>
    <p:sldId id="336" r:id="rId62"/>
    <p:sldId id="326" r:id="rId63"/>
    <p:sldId id="297" r:id="rId64"/>
    <p:sldId id="337" r:id="rId65"/>
    <p:sldId id="310" r:id="rId66"/>
    <p:sldId id="339" r:id="rId67"/>
    <p:sldId id="309" r:id="rId68"/>
    <p:sldId id="341" r:id="rId69"/>
    <p:sldId id="340" r:id="rId70"/>
    <p:sldId id="344" r:id="rId71"/>
    <p:sldId id="343" r:id="rId72"/>
    <p:sldId id="345" r:id="rId73"/>
    <p:sldId id="347" r:id="rId74"/>
    <p:sldId id="348" r:id="rId7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696" userDrawn="1">
          <p15:clr>
            <a:srgbClr val="A4A3A4"/>
          </p15:clr>
        </p15:guide>
        <p15:guide id="2" pos="3840" userDrawn="1">
          <p15:clr>
            <a:srgbClr val="A4A3A4"/>
          </p15:clr>
        </p15:guide>
      </p15:sldGuideLst>
    </p:ext>
    <p:ext uri="{2D200454-40CA-4A62-9FC3-DE9A4176ACB9}">
      <p15:notesGuideLst xmlns:p15="http://schemas.microsoft.com/office/powerpoint/2012/main" xmlns="">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92D050"/>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3" autoAdjust="0"/>
    <p:restoredTop sz="94587" autoAdjust="0"/>
  </p:normalViewPr>
  <p:slideViewPr>
    <p:cSldViewPr snapToGrid="0" showGuides="1">
      <p:cViewPr varScale="1">
        <p:scale>
          <a:sx n="108" d="100"/>
          <a:sy n="108" d="100"/>
        </p:scale>
        <p:origin x="-464" y="-112"/>
      </p:cViewPr>
      <p:guideLst>
        <p:guide orient="horz" pos="696"/>
        <p:guide pos="3840"/>
      </p:guideLst>
    </p:cSldViewPr>
  </p:slideViewPr>
  <p:notesTextViewPr>
    <p:cViewPr>
      <p:scale>
        <a:sx n="1" d="1"/>
        <a:sy n="1" d="1"/>
      </p:scale>
      <p:origin x="0" y="0"/>
    </p:cViewPr>
  </p:notesTextViewPr>
  <p:notesViewPr>
    <p:cSldViewPr snapToGrid="0" showGuides="1">
      <p:cViewPr varScale="1">
        <p:scale>
          <a:sx n="73" d="100"/>
          <a:sy n="73" d="100"/>
        </p:scale>
        <p:origin x="1915" y="53"/>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notesMaster" Target="notesMasters/notesMaster1.xml"/><Relationship Id="rId77" Type="http://schemas.openxmlformats.org/officeDocument/2006/relationships/printerSettings" Target="printerSettings/printerSettings1.bin"/><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0F22995-26F9-469A-87B6-47DAC03A2FAB}" type="datetimeFigureOut">
              <a:rPr lang="en-US" smtClean="0"/>
              <a:t>6/29/14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15BBDF01-7734-4C7C-B76D-9C87D34DCBAE}" type="slidenum">
              <a:rPr lang="en-US" smtClean="0"/>
              <a:t>‹#›</a:t>
            </a:fld>
            <a:endParaRPr lang="en-US"/>
          </a:p>
        </p:txBody>
      </p:sp>
    </p:spTree>
    <p:extLst>
      <p:ext uri="{BB962C8B-B14F-4D97-AF65-F5344CB8AC3E}">
        <p14:creationId xmlns:p14="http://schemas.microsoft.com/office/powerpoint/2010/main" val="3686211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BBDF01-7734-4C7C-B76D-9C87D34DCBAE}" type="slidenum">
              <a:rPr lang="en-US" smtClean="0"/>
              <a:t>2</a:t>
            </a:fld>
            <a:endParaRPr lang="en-US"/>
          </a:p>
        </p:txBody>
      </p:sp>
    </p:spTree>
    <p:extLst>
      <p:ext uri="{BB962C8B-B14F-4D97-AF65-F5344CB8AC3E}">
        <p14:creationId xmlns:p14="http://schemas.microsoft.com/office/powerpoint/2010/main" val="4216638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BBDF01-7734-4C7C-B76D-9C87D34DCBAE}" type="slidenum">
              <a:rPr lang="en-US" smtClean="0"/>
              <a:t>29</a:t>
            </a:fld>
            <a:endParaRPr lang="en-US"/>
          </a:p>
        </p:txBody>
      </p:sp>
    </p:spTree>
    <p:extLst>
      <p:ext uri="{BB962C8B-B14F-4D97-AF65-F5344CB8AC3E}">
        <p14:creationId xmlns:p14="http://schemas.microsoft.com/office/powerpoint/2010/main" val="1182238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BBDF01-7734-4C7C-B76D-9C87D34DCBAE}" type="slidenum">
              <a:rPr lang="en-US" smtClean="0"/>
              <a:t>31</a:t>
            </a:fld>
            <a:endParaRPr lang="en-US"/>
          </a:p>
        </p:txBody>
      </p:sp>
    </p:spTree>
    <p:extLst>
      <p:ext uri="{BB962C8B-B14F-4D97-AF65-F5344CB8AC3E}">
        <p14:creationId xmlns:p14="http://schemas.microsoft.com/office/powerpoint/2010/main" val="579650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BBDF01-7734-4C7C-B76D-9C87D34DCBAE}" type="slidenum">
              <a:rPr lang="en-US" smtClean="0"/>
              <a:t>34</a:t>
            </a:fld>
            <a:endParaRPr lang="en-US"/>
          </a:p>
        </p:txBody>
      </p:sp>
    </p:spTree>
    <p:extLst>
      <p:ext uri="{BB962C8B-B14F-4D97-AF65-F5344CB8AC3E}">
        <p14:creationId xmlns:p14="http://schemas.microsoft.com/office/powerpoint/2010/main" val="2246541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BBDF01-7734-4C7C-B76D-9C87D34DCBAE}" type="slidenum">
              <a:rPr lang="en-US" smtClean="0"/>
              <a:t>47</a:t>
            </a:fld>
            <a:endParaRPr lang="en-US"/>
          </a:p>
        </p:txBody>
      </p:sp>
    </p:spTree>
    <p:extLst>
      <p:ext uri="{BB962C8B-B14F-4D97-AF65-F5344CB8AC3E}">
        <p14:creationId xmlns:p14="http://schemas.microsoft.com/office/powerpoint/2010/main" val="2480383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BBDF01-7734-4C7C-B76D-9C87D34DCBAE}" type="slidenum">
              <a:rPr lang="en-US" smtClean="0"/>
              <a:t>49</a:t>
            </a:fld>
            <a:endParaRPr lang="en-US"/>
          </a:p>
        </p:txBody>
      </p:sp>
    </p:spTree>
    <p:extLst>
      <p:ext uri="{BB962C8B-B14F-4D97-AF65-F5344CB8AC3E}">
        <p14:creationId xmlns:p14="http://schemas.microsoft.com/office/powerpoint/2010/main" val="479853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BBDF01-7734-4C7C-B76D-9C87D34DCBAE}" type="slidenum">
              <a:rPr lang="en-US" smtClean="0"/>
              <a:t>50</a:t>
            </a:fld>
            <a:endParaRPr lang="en-US"/>
          </a:p>
        </p:txBody>
      </p:sp>
    </p:spTree>
    <p:extLst>
      <p:ext uri="{BB962C8B-B14F-4D97-AF65-F5344CB8AC3E}">
        <p14:creationId xmlns:p14="http://schemas.microsoft.com/office/powerpoint/2010/main" val="4154557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BBDF01-7734-4C7C-B76D-9C87D34DCBAE}" type="slidenum">
              <a:rPr lang="en-US" smtClean="0"/>
              <a:t>51</a:t>
            </a:fld>
            <a:endParaRPr lang="en-US"/>
          </a:p>
        </p:txBody>
      </p:sp>
    </p:spTree>
    <p:extLst>
      <p:ext uri="{BB962C8B-B14F-4D97-AF65-F5344CB8AC3E}">
        <p14:creationId xmlns:p14="http://schemas.microsoft.com/office/powerpoint/2010/main" val="2646654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BBDF01-7734-4C7C-B76D-9C87D34DCBAE}" type="slidenum">
              <a:rPr lang="en-US" smtClean="0"/>
              <a:t>5</a:t>
            </a:fld>
            <a:endParaRPr lang="en-US"/>
          </a:p>
        </p:txBody>
      </p:sp>
    </p:spTree>
    <p:extLst>
      <p:ext uri="{BB962C8B-B14F-4D97-AF65-F5344CB8AC3E}">
        <p14:creationId xmlns:p14="http://schemas.microsoft.com/office/powerpoint/2010/main" val="4113726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57066" indent="-291179">
              <a:spcBef>
                <a:spcPct val="30000"/>
              </a:spcBef>
              <a:defRPr sz="1200">
                <a:solidFill>
                  <a:schemeClr val="tx1"/>
                </a:solidFill>
                <a:latin typeface="Arial" panose="020B0604020202020204" pitchFamily="34" charset="0"/>
                <a:cs typeface="Arial" panose="020B0604020202020204" pitchFamily="34" charset="0"/>
              </a:defRPr>
            </a:lvl2pPr>
            <a:lvl3pPr marL="1164717" indent="-232943">
              <a:spcBef>
                <a:spcPct val="30000"/>
              </a:spcBef>
              <a:defRPr sz="1200">
                <a:solidFill>
                  <a:schemeClr val="tx1"/>
                </a:solidFill>
                <a:latin typeface="Arial" panose="020B0604020202020204" pitchFamily="34" charset="0"/>
                <a:cs typeface="Arial" panose="020B0604020202020204" pitchFamily="34" charset="0"/>
              </a:defRPr>
            </a:lvl3pPr>
            <a:lvl4pPr marL="1630604" indent="-232943">
              <a:spcBef>
                <a:spcPct val="30000"/>
              </a:spcBef>
              <a:defRPr sz="1200">
                <a:solidFill>
                  <a:schemeClr val="tx1"/>
                </a:solidFill>
                <a:latin typeface="Arial" panose="020B0604020202020204" pitchFamily="34" charset="0"/>
                <a:cs typeface="Arial" panose="020B0604020202020204" pitchFamily="34" charset="0"/>
              </a:defRPr>
            </a:lvl4pPr>
            <a:lvl5pPr marL="2096491" indent="-232943">
              <a:spcBef>
                <a:spcPct val="30000"/>
              </a:spcBef>
              <a:defRPr sz="1200">
                <a:solidFill>
                  <a:schemeClr val="tx1"/>
                </a:solidFill>
                <a:latin typeface="Arial" panose="020B0604020202020204" pitchFamily="34" charset="0"/>
                <a:cs typeface="Arial" panose="020B0604020202020204" pitchFamily="34" charset="0"/>
              </a:defRPr>
            </a:lvl5pPr>
            <a:lvl6pPr marL="2562377" indent="-232943"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3028264" indent="-232943"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94151" indent="-232943"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960038" indent="-232943"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0A46EEF0-A775-419F-BF01-B86AC9729ECB}" type="slidenum">
              <a:rPr lang="en-GB" altLang="en-US" smtClean="0"/>
              <a:pPr>
                <a:spcBef>
                  <a:spcPct val="0"/>
                </a:spcBef>
              </a:pPr>
              <a:t>6</a:t>
            </a:fld>
            <a:endParaRPr lang="en-GB" altLang="en-US" smtClean="0"/>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7176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57066" indent="-291179">
              <a:spcBef>
                <a:spcPct val="30000"/>
              </a:spcBef>
              <a:defRPr sz="1200">
                <a:solidFill>
                  <a:schemeClr val="tx1"/>
                </a:solidFill>
                <a:latin typeface="Arial" panose="020B0604020202020204" pitchFamily="34" charset="0"/>
                <a:cs typeface="Arial" panose="020B0604020202020204" pitchFamily="34" charset="0"/>
              </a:defRPr>
            </a:lvl2pPr>
            <a:lvl3pPr marL="1164717" indent="-232943">
              <a:spcBef>
                <a:spcPct val="30000"/>
              </a:spcBef>
              <a:defRPr sz="1200">
                <a:solidFill>
                  <a:schemeClr val="tx1"/>
                </a:solidFill>
                <a:latin typeface="Arial" panose="020B0604020202020204" pitchFamily="34" charset="0"/>
                <a:cs typeface="Arial" panose="020B0604020202020204" pitchFamily="34" charset="0"/>
              </a:defRPr>
            </a:lvl3pPr>
            <a:lvl4pPr marL="1630604" indent="-232943">
              <a:spcBef>
                <a:spcPct val="30000"/>
              </a:spcBef>
              <a:defRPr sz="1200">
                <a:solidFill>
                  <a:schemeClr val="tx1"/>
                </a:solidFill>
                <a:latin typeface="Arial" panose="020B0604020202020204" pitchFamily="34" charset="0"/>
                <a:cs typeface="Arial" panose="020B0604020202020204" pitchFamily="34" charset="0"/>
              </a:defRPr>
            </a:lvl4pPr>
            <a:lvl5pPr marL="2096491" indent="-232943">
              <a:spcBef>
                <a:spcPct val="30000"/>
              </a:spcBef>
              <a:defRPr sz="1200">
                <a:solidFill>
                  <a:schemeClr val="tx1"/>
                </a:solidFill>
                <a:latin typeface="Arial" panose="020B0604020202020204" pitchFamily="34" charset="0"/>
                <a:cs typeface="Arial" panose="020B0604020202020204" pitchFamily="34" charset="0"/>
              </a:defRPr>
            </a:lvl5pPr>
            <a:lvl6pPr marL="2562377" indent="-232943"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3028264" indent="-232943"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94151" indent="-232943"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960038" indent="-232943"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0A46EEF0-A775-419F-BF01-B86AC9729ECB}" type="slidenum">
              <a:rPr lang="en-GB" altLang="en-US" smtClean="0"/>
              <a:pPr>
                <a:spcBef>
                  <a:spcPct val="0"/>
                </a:spcBef>
              </a:pPr>
              <a:t>7</a:t>
            </a:fld>
            <a:endParaRPr lang="en-GB" altLang="en-US" smtClean="0"/>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3834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5BBDF01-7734-4C7C-B76D-9C87D34DCBAE}" type="slidenum">
              <a:rPr lang="en-US" smtClean="0"/>
              <a:t>8</a:t>
            </a:fld>
            <a:endParaRPr lang="en-US"/>
          </a:p>
        </p:txBody>
      </p:sp>
    </p:spTree>
    <p:extLst>
      <p:ext uri="{BB962C8B-B14F-4D97-AF65-F5344CB8AC3E}">
        <p14:creationId xmlns:p14="http://schemas.microsoft.com/office/powerpoint/2010/main" val="1957143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BBDF01-7734-4C7C-B76D-9C87D34DCBAE}" type="slidenum">
              <a:rPr lang="en-US" smtClean="0"/>
              <a:t>10</a:t>
            </a:fld>
            <a:endParaRPr lang="en-US"/>
          </a:p>
        </p:txBody>
      </p:sp>
    </p:spTree>
    <p:extLst>
      <p:ext uri="{BB962C8B-B14F-4D97-AF65-F5344CB8AC3E}">
        <p14:creationId xmlns:p14="http://schemas.microsoft.com/office/powerpoint/2010/main" val="611817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BBDF01-7734-4C7C-B76D-9C87D34DCBAE}" type="slidenum">
              <a:rPr lang="en-US" smtClean="0"/>
              <a:t>14</a:t>
            </a:fld>
            <a:endParaRPr lang="en-US"/>
          </a:p>
        </p:txBody>
      </p:sp>
    </p:spTree>
    <p:extLst>
      <p:ext uri="{BB962C8B-B14F-4D97-AF65-F5344CB8AC3E}">
        <p14:creationId xmlns:p14="http://schemas.microsoft.com/office/powerpoint/2010/main" val="2882407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BBDF01-7734-4C7C-B76D-9C87D34DCBAE}" type="slidenum">
              <a:rPr lang="en-US" smtClean="0"/>
              <a:t>22</a:t>
            </a:fld>
            <a:endParaRPr lang="en-US"/>
          </a:p>
        </p:txBody>
      </p:sp>
    </p:spTree>
    <p:extLst>
      <p:ext uri="{BB962C8B-B14F-4D97-AF65-F5344CB8AC3E}">
        <p14:creationId xmlns:p14="http://schemas.microsoft.com/office/powerpoint/2010/main" val="2740376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BBDF01-7734-4C7C-B76D-9C87D34DCBAE}" type="slidenum">
              <a:rPr lang="en-US" smtClean="0"/>
              <a:t>26</a:t>
            </a:fld>
            <a:endParaRPr lang="en-US"/>
          </a:p>
        </p:txBody>
      </p:sp>
    </p:spTree>
    <p:extLst>
      <p:ext uri="{BB962C8B-B14F-4D97-AF65-F5344CB8AC3E}">
        <p14:creationId xmlns:p14="http://schemas.microsoft.com/office/powerpoint/2010/main" val="3682817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FA0CA0F-6788-43D0-9194-A0DACFD91532}" type="datetime1">
              <a:rPr lang="en-US" smtClean="0"/>
              <a:t>6/29/14</a:t>
            </a:fld>
            <a:endParaRPr lang="en-US"/>
          </a:p>
        </p:txBody>
      </p:sp>
      <p:sp>
        <p:nvSpPr>
          <p:cNvPr id="5" name="Footer Placeholder 4"/>
          <p:cNvSpPr>
            <a:spLocks noGrp="1"/>
          </p:cNvSpPr>
          <p:nvPr>
            <p:ph type="ftr" sz="quarter" idx="11"/>
          </p:nvPr>
        </p:nvSpPr>
        <p:spPr/>
        <p:txBody>
          <a:bodyPr/>
          <a:lstStyle/>
          <a:p>
            <a:r>
              <a:rPr lang="en-US" dirty="0" smtClean="0"/>
              <a:t>Intel </a:t>
            </a:r>
            <a:r>
              <a:rPr lang="en-US" dirty="0" smtClean="0"/>
              <a:t>NDA </a:t>
            </a:r>
            <a:r>
              <a:rPr lang="en-US" dirty="0" smtClean="0"/>
              <a:t>– Virtual Storage Manager 0.5</a:t>
            </a:r>
            <a:endParaRPr lang="en-US" dirty="0"/>
          </a:p>
        </p:txBody>
      </p:sp>
      <p:sp>
        <p:nvSpPr>
          <p:cNvPr id="6" name="Slide Number Placeholder 5"/>
          <p:cNvSpPr>
            <a:spLocks noGrp="1"/>
          </p:cNvSpPr>
          <p:nvPr>
            <p:ph type="sldNum" sz="quarter" idx="12"/>
          </p:nvPr>
        </p:nvSpPr>
        <p:spPr/>
        <p:txBody>
          <a:bodyPr/>
          <a:lstStyle/>
          <a:p>
            <a:fld id="{BDCAA40D-665B-4853-BBC7-ECCA0561EC9E}" type="slidenum">
              <a:rPr lang="en-US" smtClean="0"/>
              <a:t>‹#›</a:t>
            </a:fld>
            <a:endParaRPr lang="en-US"/>
          </a:p>
        </p:txBody>
      </p:sp>
    </p:spTree>
    <p:extLst>
      <p:ext uri="{BB962C8B-B14F-4D97-AF65-F5344CB8AC3E}">
        <p14:creationId xmlns:p14="http://schemas.microsoft.com/office/powerpoint/2010/main" val="901405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19E43E-9D3A-4F58-8C05-43E46792EE33}" type="datetime1">
              <a:rPr lang="en-US" smtClean="0"/>
              <a:t>6/29/14</a:t>
            </a:fld>
            <a:endParaRPr lang="en-US"/>
          </a:p>
        </p:txBody>
      </p:sp>
      <p:sp>
        <p:nvSpPr>
          <p:cNvPr id="5" name="Footer Placeholder 4"/>
          <p:cNvSpPr>
            <a:spLocks noGrp="1"/>
          </p:cNvSpPr>
          <p:nvPr>
            <p:ph type="ftr" sz="quarter" idx="11"/>
          </p:nvPr>
        </p:nvSpPr>
        <p:spPr/>
        <p:txBody>
          <a:bodyPr/>
          <a:lstStyle/>
          <a:p>
            <a:r>
              <a:rPr lang="en-US" dirty="0" smtClean="0"/>
              <a:t>Intel </a:t>
            </a:r>
            <a:r>
              <a:rPr lang="en-US" dirty="0" smtClean="0"/>
              <a:t>NDA </a:t>
            </a:r>
            <a:r>
              <a:rPr lang="en-US" dirty="0" smtClean="0"/>
              <a:t>– Virtual Storage Manager 0.5</a:t>
            </a:r>
            <a:endParaRPr lang="en-US" dirty="0"/>
          </a:p>
        </p:txBody>
      </p:sp>
      <p:sp>
        <p:nvSpPr>
          <p:cNvPr id="6" name="Slide Number Placeholder 5"/>
          <p:cNvSpPr>
            <a:spLocks noGrp="1"/>
          </p:cNvSpPr>
          <p:nvPr>
            <p:ph type="sldNum" sz="quarter" idx="12"/>
          </p:nvPr>
        </p:nvSpPr>
        <p:spPr/>
        <p:txBody>
          <a:bodyPr/>
          <a:lstStyle/>
          <a:p>
            <a:fld id="{BDCAA40D-665B-4853-BBC7-ECCA0561EC9E}" type="slidenum">
              <a:rPr lang="en-US" smtClean="0"/>
              <a:t>‹#›</a:t>
            </a:fld>
            <a:endParaRPr lang="en-US"/>
          </a:p>
        </p:txBody>
      </p:sp>
    </p:spTree>
    <p:extLst>
      <p:ext uri="{BB962C8B-B14F-4D97-AF65-F5344CB8AC3E}">
        <p14:creationId xmlns:p14="http://schemas.microsoft.com/office/powerpoint/2010/main" val="2779480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FF832F65-5AB5-48E0-8F89-1011B66CA9B3}" type="datetime1">
              <a:rPr lang="en-US" smtClean="0"/>
              <a:t>6/29/14</a:t>
            </a:fld>
            <a:endParaRPr lang="en-US"/>
          </a:p>
        </p:txBody>
      </p:sp>
      <p:sp>
        <p:nvSpPr>
          <p:cNvPr id="5" name="Footer Placeholder 4"/>
          <p:cNvSpPr>
            <a:spLocks noGrp="1"/>
          </p:cNvSpPr>
          <p:nvPr>
            <p:ph type="ftr" sz="quarter" idx="11"/>
          </p:nvPr>
        </p:nvSpPr>
        <p:spPr/>
        <p:txBody>
          <a:bodyPr/>
          <a:lstStyle/>
          <a:p>
            <a:r>
              <a:rPr lang="en-US" dirty="0" smtClean="0"/>
              <a:t>Intel </a:t>
            </a:r>
            <a:r>
              <a:rPr lang="en-US" dirty="0" smtClean="0"/>
              <a:t>NDA </a:t>
            </a:r>
            <a:r>
              <a:rPr lang="en-US" dirty="0" smtClean="0"/>
              <a:t>– Virtual Storage Manager 0.5</a:t>
            </a:r>
            <a:endParaRPr lang="en-US" dirty="0"/>
          </a:p>
        </p:txBody>
      </p:sp>
      <p:sp>
        <p:nvSpPr>
          <p:cNvPr id="6" name="Slide Number Placeholder 5"/>
          <p:cNvSpPr>
            <a:spLocks noGrp="1"/>
          </p:cNvSpPr>
          <p:nvPr>
            <p:ph type="sldNum" sz="quarter" idx="12"/>
          </p:nvPr>
        </p:nvSpPr>
        <p:spPr/>
        <p:txBody>
          <a:bodyPr/>
          <a:lstStyle/>
          <a:p>
            <a:fld id="{BDCAA40D-665B-4853-BBC7-ECCA0561EC9E}" type="slidenum">
              <a:rPr lang="en-US" smtClean="0"/>
              <a:t>‹#›</a:t>
            </a:fld>
            <a:endParaRPr lang="en-US"/>
          </a:p>
        </p:txBody>
      </p:sp>
    </p:spTree>
    <p:extLst>
      <p:ext uri="{BB962C8B-B14F-4D97-AF65-F5344CB8AC3E}">
        <p14:creationId xmlns:p14="http://schemas.microsoft.com/office/powerpoint/2010/main" val="583539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7993" y="0"/>
            <a:ext cx="10515600" cy="1325563"/>
          </a:xfrm>
        </p:spPr>
        <p:txBody>
          <a:bodyPr/>
          <a:lstStyle/>
          <a:p>
            <a:r>
              <a:rPr lang="en-US" smtClean="0"/>
              <a:t>Click to edit Master title style</a:t>
            </a:r>
            <a:endParaRPr lang="en-US"/>
          </a:p>
        </p:txBody>
      </p:sp>
      <p:sp>
        <p:nvSpPr>
          <p:cNvPr id="3" name="Content Placeholder 2"/>
          <p:cNvSpPr>
            <a:spLocks noGrp="1"/>
          </p:cNvSpPr>
          <p:nvPr>
            <p:ph idx="1"/>
          </p:nvPr>
        </p:nvSpPr>
        <p:spPr>
          <a:xfrm>
            <a:off x="627993" y="1573377"/>
            <a:ext cx="10515600" cy="4743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838200" y="6490464"/>
            <a:ext cx="2743200" cy="365125"/>
          </a:xfrm>
        </p:spPr>
        <p:txBody>
          <a:bodyPr/>
          <a:lstStyle/>
          <a:p>
            <a:fld id="{2BFAFCCC-EEF4-41B7-A5F0-A47A64641F1D}" type="datetime1">
              <a:rPr lang="en-US" smtClean="0"/>
              <a:t>6/29/14</a:t>
            </a:fld>
            <a:endParaRPr lang="en-US"/>
          </a:p>
        </p:txBody>
      </p:sp>
      <p:sp>
        <p:nvSpPr>
          <p:cNvPr id="5" name="Footer Placeholder 4"/>
          <p:cNvSpPr>
            <a:spLocks noGrp="1"/>
          </p:cNvSpPr>
          <p:nvPr>
            <p:ph type="ftr" sz="quarter" idx="11"/>
          </p:nvPr>
        </p:nvSpPr>
        <p:spPr>
          <a:xfrm>
            <a:off x="4038600" y="6490466"/>
            <a:ext cx="4114800" cy="365125"/>
          </a:xfrm>
        </p:spPr>
        <p:txBody>
          <a:bodyPr/>
          <a:lstStyle/>
          <a:p>
            <a:r>
              <a:rPr lang="en-US" dirty="0" smtClean="0"/>
              <a:t>Intel </a:t>
            </a:r>
            <a:r>
              <a:rPr lang="en-US" dirty="0" smtClean="0"/>
              <a:t>NDA </a:t>
            </a:r>
            <a:r>
              <a:rPr lang="en-US" dirty="0" smtClean="0"/>
              <a:t>– Virtual Storage Manager 0.5</a:t>
            </a:r>
            <a:endParaRPr lang="en-US" dirty="0"/>
          </a:p>
        </p:txBody>
      </p:sp>
      <p:sp>
        <p:nvSpPr>
          <p:cNvPr id="6" name="Slide Number Placeholder 5"/>
          <p:cNvSpPr>
            <a:spLocks noGrp="1"/>
          </p:cNvSpPr>
          <p:nvPr>
            <p:ph type="sldNum" sz="quarter" idx="12"/>
          </p:nvPr>
        </p:nvSpPr>
        <p:spPr>
          <a:xfrm>
            <a:off x="8610600" y="6490465"/>
            <a:ext cx="2743200" cy="365125"/>
          </a:xfrm>
        </p:spPr>
        <p:txBody>
          <a:bodyPr/>
          <a:lstStyle/>
          <a:p>
            <a:fld id="{BDCAA40D-665B-4853-BBC7-ECCA0561EC9E}" type="slidenum">
              <a:rPr lang="en-US" smtClean="0"/>
              <a:t>‹#›</a:t>
            </a:fld>
            <a:endParaRPr lang="en-US"/>
          </a:p>
        </p:txBody>
      </p:sp>
    </p:spTree>
    <p:extLst>
      <p:ext uri="{BB962C8B-B14F-4D97-AF65-F5344CB8AC3E}">
        <p14:creationId xmlns:p14="http://schemas.microsoft.com/office/powerpoint/2010/main" val="3647308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26134B-6EE2-40CA-A484-551961DB28E0}" type="datetime1">
              <a:rPr lang="en-US" smtClean="0"/>
              <a:t>6/29/14</a:t>
            </a:fld>
            <a:endParaRPr lang="en-US"/>
          </a:p>
        </p:txBody>
      </p:sp>
      <p:sp>
        <p:nvSpPr>
          <p:cNvPr id="5" name="Footer Placeholder 4"/>
          <p:cNvSpPr>
            <a:spLocks noGrp="1"/>
          </p:cNvSpPr>
          <p:nvPr>
            <p:ph type="ftr" sz="quarter" idx="11"/>
          </p:nvPr>
        </p:nvSpPr>
        <p:spPr/>
        <p:txBody>
          <a:bodyPr/>
          <a:lstStyle/>
          <a:p>
            <a:r>
              <a:rPr lang="en-US" dirty="0" smtClean="0"/>
              <a:t>Intel </a:t>
            </a:r>
            <a:r>
              <a:rPr lang="en-US" dirty="0" smtClean="0"/>
              <a:t>NDA </a:t>
            </a:r>
            <a:r>
              <a:rPr lang="en-US" dirty="0" smtClean="0"/>
              <a:t>– Virtual Storage Manager 0.5</a:t>
            </a:r>
            <a:endParaRPr lang="en-US" dirty="0"/>
          </a:p>
        </p:txBody>
      </p:sp>
      <p:sp>
        <p:nvSpPr>
          <p:cNvPr id="6" name="Slide Number Placeholder 5"/>
          <p:cNvSpPr>
            <a:spLocks noGrp="1"/>
          </p:cNvSpPr>
          <p:nvPr>
            <p:ph type="sldNum" sz="quarter" idx="12"/>
          </p:nvPr>
        </p:nvSpPr>
        <p:spPr/>
        <p:txBody>
          <a:bodyPr/>
          <a:lstStyle/>
          <a:p>
            <a:fld id="{BDCAA40D-665B-4853-BBC7-ECCA0561EC9E}" type="slidenum">
              <a:rPr lang="en-US" smtClean="0"/>
              <a:t>‹#›</a:t>
            </a:fld>
            <a:endParaRPr lang="en-US"/>
          </a:p>
        </p:txBody>
      </p:sp>
    </p:spTree>
    <p:extLst>
      <p:ext uri="{BB962C8B-B14F-4D97-AF65-F5344CB8AC3E}">
        <p14:creationId xmlns:p14="http://schemas.microsoft.com/office/powerpoint/2010/main" val="349137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17483" y="18284"/>
            <a:ext cx="10515600" cy="1325563"/>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17483" y="1674429"/>
            <a:ext cx="5181600" cy="46527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096000" y="1674429"/>
            <a:ext cx="5181600" cy="46527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0" y="6492874"/>
            <a:ext cx="2743200" cy="365125"/>
          </a:xfrm>
        </p:spPr>
        <p:txBody>
          <a:bodyPr/>
          <a:lstStyle/>
          <a:p>
            <a:fld id="{A496EB72-A76A-4D7F-B14F-6A32F191423F}" type="datetime1">
              <a:rPr lang="en-US" smtClean="0"/>
              <a:t>6/29/14</a:t>
            </a:fld>
            <a:endParaRPr lang="en-US"/>
          </a:p>
        </p:txBody>
      </p:sp>
      <p:sp>
        <p:nvSpPr>
          <p:cNvPr id="6" name="Footer Placeholder 5"/>
          <p:cNvSpPr>
            <a:spLocks noGrp="1"/>
          </p:cNvSpPr>
          <p:nvPr>
            <p:ph type="ftr" sz="quarter" idx="11"/>
          </p:nvPr>
        </p:nvSpPr>
        <p:spPr>
          <a:xfrm>
            <a:off x="4038600" y="6492875"/>
            <a:ext cx="4114800" cy="365125"/>
          </a:xfrm>
        </p:spPr>
        <p:txBody>
          <a:bodyPr/>
          <a:lstStyle/>
          <a:p>
            <a:r>
              <a:rPr lang="en-US" dirty="0" smtClean="0"/>
              <a:t>Intel NDA– </a:t>
            </a:r>
            <a:r>
              <a:rPr lang="en-US" dirty="0" smtClean="0"/>
              <a:t>Virtual Storage Manager 0.5</a:t>
            </a:r>
          </a:p>
        </p:txBody>
      </p:sp>
      <p:sp>
        <p:nvSpPr>
          <p:cNvPr id="7" name="Slide Number Placeholder 6"/>
          <p:cNvSpPr>
            <a:spLocks noGrp="1"/>
          </p:cNvSpPr>
          <p:nvPr>
            <p:ph type="sldNum" sz="quarter" idx="12"/>
          </p:nvPr>
        </p:nvSpPr>
        <p:spPr>
          <a:xfrm>
            <a:off x="8610600" y="6492873"/>
            <a:ext cx="2743200" cy="365125"/>
          </a:xfrm>
        </p:spPr>
        <p:txBody>
          <a:bodyPr/>
          <a:lstStyle/>
          <a:p>
            <a:fld id="{BDCAA40D-665B-4853-BBC7-ECCA0561EC9E}" type="slidenum">
              <a:rPr lang="en-US" smtClean="0"/>
              <a:t>‹#›</a:t>
            </a:fld>
            <a:endParaRPr lang="en-US"/>
          </a:p>
        </p:txBody>
      </p:sp>
    </p:spTree>
    <p:extLst>
      <p:ext uri="{BB962C8B-B14F-4D97-AF65-F5344CB8AC3E}">
        <p14:creationId xmlns:p14="http://schemas.microsoft.com/office/powerpoint/2010/main" val="787311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F6D57F7-7DBD-4866-B4BC-E5299F594761}" type="datetime1">
              <a:rPr lang="en-US" smtClean="0"/>
              <a:t>6/29/14</a:t>
            </a:fld>
            <a:endParaRPr lang="en-US"/>
          </a:p>
        </p:txBody>
      </p:sp>
      <p:sp>
        <p:nvSpPr>
          <p:cNvPr id="8" name="Footer Placeholder 7"/>
          <p:cNvSpPr>
            <a:spLocks noGrp="1"/>
          </p:cNvSpPr>
          <p:nvPr>
            <p:ph type="ftr" sz="quarter" idx="11"/>
          </p:nvPr>
        </p:nvSpPr>
        <p:spPr/>
        <p:txBody>
          <a:bodyPr/>
          <a:lstStyle/>
          <a:p>
            <a:r>
              <a:rPr lang="en-US" dirty="0" smtClean="0"/>
              <a:t>Intel </a:t>
            </a:r>
            <a:r>
              <a:rPr lang="en-US" dirty="0" smtClean="0"/>
              <a:t>NDA </a:t>
            </a:r>
            <a:r>
              <a:rPr lang="en-US" dirty="0" smtClean="0"/>
              <a:t>– Virtual Storage Manager 0.5</a:t>
            </a:r>
            <a:endParaRPr lang="en-US" dirty="0"/>
          </a:p>
        </p:txBody>
      </p:sp>
      <p:sp>
        <p:nvSpPr>
          <p:cNvPr id="9" name="Slide Number Placeholder 8"/>
          <p:cNvSpPr>
            <a:spLocks noGrp="1"/>
          </p:cNvSpPr>
          <p:nvPr>
            <p:ph type="sldNum" sz="quarter" idx="12"/>
          </p:nvPr>
        </p:nvSpPr>
        <p:spPr/>
        <p:txBody>
          <a:bodyPr/>
          <a:lstStyle/>
          <a:p>
            <a:fld id="{BDCAA40D-665B-4853-BBC7-ECCA0561EC9E}" type="slidenum">
              <a:rPr lang="en-US" smtClean="0"/>
              <a:t>‹#›</a:t>
            </a:fld>
            <a:endParaRPr lang="en-US"/>
          </a:p>
        </p:txBody>
      </p:sp>
    </p:spTree>
    <p:extLst>
      <p:ext uri="{BB962C8B-B14F-4D97-AF65-F5344CB8AC3E}">
        <p14:creationId xmlns:p14="http://schemas.microsoft.com/office/powerpoint/2010/main" val="743840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7993" y="7773"/>
            <a:ext cx="10515600" cy="1325563"/>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8200" y="6492875"/>
            <a:ext cx="2743200" cy="365125"/>
          </a:xfrm>
        </p:spPr>
        <p:txBody>
          <a:bodyPr/>
          <a:lstStyle/>
          <a:p>
            <a:fld id="{349A3810-9831-4293-875E-D8036693053A}" type="datetime1">
              <a:rPr lang="en-US" smtClean="0"/>
              <a:t>6/29/14</a:t>
            </a:fld>
            <a:endParaRPr lang="en-US"/>
          </a:p>
        </p:txBody>
      </p:sp>
      <p:sp>
        <p:nvSpPr>
          <p:cNvPr id="4" name="Footer Placeholder 3"/>
          <p:cNvSpPr>
            <a:spLocks noGrp="1"/>
          </p:cNvSpPr>
          <p:nvPr>
            <p:ph type="ftr" sz="quarter" idx="11"/>
          </p:nvPr>
        </p:nvSpPr>
        <p:spPr>
          <a:xfrm>
            <a:off x="4038600" y="6492875"/>
            <a:ext cx="4114800" cy="365125"/>
          </a:xfrm>
        </p:spPr>
        <p:txBody>
          <a:bodyPr/>
          <a:lstStyle/>
          <a:p>
            <a:r>
              <a:rPr lang="en-US" dirty="0" smtClean="0"/>
              <a:t>Intel </a:t>
            </a:r>
            <a:r>
              <a:rPr lang="en-US" dirty="0" smtClean="0"/>
              <a:t>NDA </a:t>
            </a:r>
            <a:r>
              <a:rPr lang="en-US" dirty="0" smtClean="0"/>
              <a:t>– Virtual Storage Manager 0.5</a:t>
            </a:r>
          </a:p>
        </p:txBody>
      </p:sp>
      <p:sp>
        <p:nvSpPr>
          <p:cNvPr id="5" name="Slide Number Placeholder 4"/>
          <p:cNvSpPr>
            <a:spLocks noGrp="1"/>
          </p:cNvSpPr>
          <p:nvPr>
            <p:ph type="sldNum" sz="quarter" idx="12"/>
          </p:nvPr>
        </p:nvSpPr>
        <p:spPr>
          <a:xfrm>
            <a:off x="8610600" y="6492874"/>
            <a:ext cx="2743200" cy="365125"/>
          </a:xfrm>
        </p:spPr>
        <p:txBody>
          <a:bodyPr/>
          <a:lstStyle/>
          <a:p>
            <a:fld id="{BDCAA40D-665B-4853-BBC7-ECCA0561EC9E}" type="slidenum">
              <a:rPr lang="en-US" smtClean="0"/>
              <a:t>‹#›</a:t>
            </a:fld>
            <a:endParaRPr lang="en-US"/>
          </a:p>
        </p:txBody>
      </p:sp>
    </p:spTree>
    <p:extLst>
      <p:ext uri="{BB962C8B-B14F-4D97-AF65-F5344CB8AC3E}">
        <p14:creationId xmlns:p14="http://schemas.microsoft.com/office/powerpoint/2010/main" val="1504158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017314-DD0D-4643-8C3F-FC272711900A}" type="datetime1">
              <a:rPr lang="en-US" smtClean="0"/>
              <a:t>6/29/14</a:t>
            </a:fld>
            <a:endParaRPr lang="en-US"/>
          </a:p>
        </p:txBody>
      </p:sp>
      <p:sp>
        <p:nvSpPr>
          <p:cNvPr id="3" name="Footer Placeholder 2"/>
          <p:cNvSpPr>
            <a:spLocks noGrp="1"/>
          </p:cNvSpPr>
          <p:nvPr>
            <p:ph type="ftr" sz="quarter" idx="11"/>
          </p:nvPr>
        </p:nvSpPr>
        <p:spPr/>
        <p:txBody>
          <a:bodyPr/>
          <a:lstStyle/>
          <a:p>
            <a:r>
              <a:rPr lang="en-US" dirty="0" smtClean="0"/>
              <a:t>Intel </a:t>
            </a:r>
            <a:r>
              <a:rPr lang="en-US" dirty="0" smtClean="0"/>
              <a:t>NDA </a:t>
            </a:r>
            <a:r>
              <a:rPr lang="en-US" dirty="0" smtClean="0"/>
              <a:t>– Virtual Storage Manager 0.5</a:t>
            </a:r>
            <a:endParaRPr lang="en-US" dirty="0"/>
          </a:p>
        </p:txBody>
      </p:sp>
      <p:sp>
        <p:nvSpPr>
          <p:cNvPr id="4" name="Slide Number Placeholder 3"/>
          <p:cNvSpPr>
            <a:spLocks noGrp="1"/>
          </p:cNvSpPr>
          <p:nvPr>
            <p:ph type="sldNum" sz="quarter" idx="12"/>
          </p:nvPr>
        </p:nvSpPr>
        <p:spPr/>
        <p:txBody>
          <a:bodyPr/>
          <a:lstStyle/>
          <a:p>
            <a:fld id="{BDCAA40D-665B-4853-BBC7-ECCA0561EC9E}" type="slidenum">
              <a:rPr lang="en-US" smtClean="0"/>
              <a:t>‹#›</a:t>
            </a:fld>
            <a:endParaRPr lang="en-US"/>
          </a:p>
        </p:txBody>
      </p:sp>
    </p:spTree>
    <p:extLst>
      <p:ext uri="{BB962C8B-B14F-4D97-AF65-F5344CB8AC3E}">
        <p14:creationId xmlns:p14="http://schemas.microsoft.com/office/powerpoint/2010/main" val="2847966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524475-E381-4F03-8D9D-709B313E8581}" type="datetime1">
              <a:rPr lang="en-US" smtClean="0"/>
              <a:t>6/29/14</a:t>
            </a:fld>
            <a:endParaRPr lang="en-US"/>
          </a:p>
        </p:txBody>
      </p:sp>
      <p:sp>
        <p:nvSpPr>
          <p:cNvPr id="6" name="Footer Placeholder 5"/>
          <p:cNvSpPr>
            <a:spLocks noGrp="1"/>
          </p:cNvSpPr>
          <p:nvPr>
            <p:ph type="ftr" sz="quarter" idx="11"/>
          </p:nvPr>
        </p:nvSpPr>
        <p:spPr/>
        <p:txBody>
          <a:bodyPr/>
          <a:lstStyle/>
          <a:p>
            <a:r>
              <a:rPr lang="en-US" dirty="0" smtClean="0"/>
              <a:t>Intel </a:t>
            </a:r>
            <a:r>
              <a:rPr lang="en-US" dirty="0" smtClean="0"/>
              <a:t>NDA </a:t>
            </a:r>
            <a:r>
              <a:rPr lang="en-US" dirty="0" smtClean="0"/>
              <a:t>– Virtual Storage Manager 0.5</a:t>
            </a:r>
            <a:endParaRPr lang="en-US" dirty="0"/>
          </a:p>
        </p:txBody>
      </p:sp>
      <p:sp>
        <p:nvSpPr>
          <p:cNvPr id="7" name="Slide Number Placeholder 6"/>
          <p:cNvSpPr>
            <a:spLocks noGrp="1"/>
          </p:cNvSpPr>
          <p:nvPr>
            <p:ph type="sldNum" sz="quarter" idx="12"/>
          </p:nvPr>
        </p:nvSpPr>
        <p:spPr/>
        <p:txBody>
          <a:bodyPr/>
          <a:lstStyle/>
          <a:p>
            <a:fld id="{BDCAA40D-665B-4853-BBC7-ECCA0561EC9E}" type="slidenum">
              <a:rPr lang="en-US" smtClean="0"/>
              <a:t>‹#›</a:t>
            </a:fld>
            <a:endParaRPr lang="en-US"/>
          </a:p>
        </p:txBody>
      </p:sp>
    </p:spTree>
    <p:extLst>
      <p:ext uri="{BB962C8B-B14F-4D97-AF65-F5344CB8AC3E}">
        <p14:creationId xmlns:p14="http://schemas.microsoft.com/office/powerpoint/2010/main" val="2931733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274406-CB9E-4D51-98D7-D9A5A9E211B5}" type="datetime1">
              <a:rPr lang="en-US" smtClean="0"/>
              <a:t>6/29/14</a:t>
            </a:fld>
            <a:endParaRPr lang="en-US"/>
          </a:p>
        </p:txBody>
      </p:sp>
      <p:sp>
        <p:nvSpPr>
          <p:cNvPr id="6" name="Footer Placeholder 5"/>
          <p:cNvSpPr>
            <a:spLocks noGrp="1"/>
          </p:cNvSpPr>
          <p:nvPr>
            <p:ph type="ftr" sz="quarter" idx="11"/>
          </p:nvPr>
        </p:nvSpPr>
        <p:spPr/>
        <p:txBody>
          <a:bodyPr/>
          <a:lstStyle/>
          <a:p>
            <a:r>
              <a:rPr lang="en-US" dirty="0" smtClean="0"/>
              <a:t>Intel </a:t>
            </a:r>
            <a:r>
              <a:rPr lang="en-US" dirty="0" smtClean="0"/>
              <a:t>NDA </a:t>
            </a:r>
            <a:r>
              <a:rPr lang="en-US" dirty="0" smtClean="0"/>
              <a:t>– Virtual Storage Manager 0.5</a:t>
            </a:r>
            <a:endParaRPr lang="en-US" dirty="0"/>
          </a:p>
        </p:txBody>
      </p:sp>
      <p:sp>
        <p:nvSpPr>
          <p:cNvPr id="7" name="Slide Number Placeholder 6"/>
          <p:cNvSpPr>
            <a:spLocks noGrp="1"/>
          </p:cNvSpPr>
          <p:nvPr>
            <p:ph type="sldNum" sz="quarter" idx="12"/>
          </p:nvPr>
        </p:nvSpPr>
        <p:spPr/>
        <p:txBody>
          <a:bodyPr/>
          <a:lstStyle/>
          <a:p>
            <a:fld id="{BDCAA40D-665B-4853-BBC7-ECCA0561EC9E}" type="slidenum">
              <a:rPr lang="en-US" smtClean="0"/>
              <a:t>‹#›</a:t>
            </a:fld>
            <a:endParaRPr lang="en-US"/>
          </a:p>
        </p:txBody>
      </p:sp>
    </p:spTree>
    <p:extLst>
      <p:ext uri="{BB962C8B-B14F-4D97-AF65-F5344CB8AC3E}">
        <p14:creationId xmlns:p14="http://schemas.microsoft.com/office/powerpoint/2010/main" val="391566350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DDD08E-C8A4-4EA0-9DB0-4621F397868B}" type="datetime1">
              <a:rPr lang="en-US" smtClean="0"/>
              <a:t>6/29/14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Intel </a:t>
            </a:r>
            <a:r>
              <a:rPr lang="en-US" dirty="0" smtClean="0"/>
              <a:t>NDA </a:t>
            </a:r>
            <a:r>
              <a:rPr lang="en-US" dirty="0" smtClean="0"/>
              <a:t>– Virtual Storage Manager 0.5</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AA40D-665B-4853-BBC7-ECCA0561EC9E}" type="slidenum">
              <a:rPr lang="en-US" smtClean="0"/>
              <a:t>‹#›</a:t>
            </a:fld>
            <a:endParaRPr lang="en-US"/>
          </a:p>
        </p:txBody>
      </p:sp>
    </p:spTree>
    <p:extLst>
      <p:ext uri="{BB962C8B-B14F-4D97-AF65-F5344CB8AC3E}">
        <p14:creationId xmlns:p14="http://schemas.microsoft.com/office/powerpoint/2010/main" val="11149442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40.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48.png"/><Relationship Id="rId5" Type="http://schemas.openxmlformats.org/officeDocument/2006/relationships/image" Target="../media/image47.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6.xml"/><Relationship Id="rId2"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1" Type="http://schemas.openxmlformats.org/officeDocument/2006/relationships/slideLayout" Target="../slideLayouts/slideLayout6.xml"/><Relationship Id="rId2"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1" Type="http://schemas.openxmlformats.org/officeDocument/2006/relationships/slideLayout" Target="../slideLayouts/slideLayout6.xml"/><Relationship Id="rId2" Type="http://schemas.openxmlformats.org/officeDocument/2006/relationships/image" Target="../media/image5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1.png"/><Relationship Id="rId3" Type="http://schemas.openxmlformats.org/officeDocument/2006/relationships/image" Target="../media/image6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3.png"/><Relationship Id="rId3"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slideLayout" Target="../slideLayouts/slideLayout6.xml"/><Relationship Id="rId2" Type="http://schemas.openxmlformats.org/officeDocument/2006/relationships/image" Target="../media/image6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 Id="rId3" Type="http://schemas.openxmlformats.org/officeDocument/2006/relationships/image" Target="../media/image6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 Id="rId3" Type="http://schemas.openxmlformats.org/officeDocument/2006/relationships/image" Target="../media/image7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eph.com/docs/master/rados/troubleshooting/troubleshooting-osd/%23stopping-w-out-rebalancing"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hyperlink" Target="https://ceph.com/docs/master/rados/troubleshooting/troubleshooting-osd/%23an-osd-failed" TargetMode="External"/><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png"/><Relationship Id="rId3" Type="http://schemas.openxmlformats.org/officeDocument/2006/relationships/hyperlink" Target="https://ceph.com/docs/master/rados/troubleshooting/troubleshooting-osd/%23no-free-drive-spac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 Id="rId3" Type="http://schemas.openxmlformats.org/officeDocument/2006/relationships/image" Target="../media/image7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7.png"/><Relationship Id="rId3" Type="http://schemas.openxmlformats.org/officeDocument/2006/relationships/image" Target="../media/image7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8719" y="1122363"/>
            <a:ext cx="9862458" cy="2387600"/>
          </a:xfrm>
        </p:spPr>
        <p:txBody>
          <a:bodyPr>
            <a:normAutofit fontScale="90000"/>
          </a:bodyPr>
          <a:lstStyle/>
          <a:p>
            <a:r>
              <a:rPr lang="en-US" dirty="0" smtClean="0"/>
              <a:t>Intel Virtual Storage Manager 0.5 for Ceph</a:t>
            </a:r>
            <a:br>
              <a:rPr lang="en-US" dirty="0" smtClean="0"/>
            </a:br>
            <a:r>
              <a:rPr lang="en-US" dirty="0" smtClean="0"/>
              <a:t>In-Depth Training</a:t>
            </a:r>
            <a:endParaRPr lang="en-US" dirty="0"/>
          </a:p>
        </p:txBody>
      </p:sp>
      <p:sp>
        <p:nvSpPr>
          <p:cNvPr id="3" name="Subtitle 2"/>
          <p:cNvSpPr>
            <a:spLocks noGrp="1"/>
          </p:cNvSpPr>
          <p:nvPr>
            <p:ph type="subTitle" idx="1"/>
          </p:nvPr>
        </p:nvSpPr>
        <p:spPr/>
        <p:txBody>
          <a:bodyPr>
            <a:normAutofit/>
          </a:bodyPr>
          <a:lstStyle/>
          <a:p>
            <a:r>
              <a:rPr lang="en-US" dirty="0" smtClean="0"/>
              <a:t>Tom </a:t>
            </a:r>
            <a:r>
              <a:rPr lang="en-US" dirty="0" smtClean="0"/>
              <a:t>Barnes</a:t>
            </a:r>
            <a:br>
              <a:rPr lang="en-US" dirty="0" smtClean="0"/>
            </a:br>
            <a:r>
              <a:rPr lang="en-US" dirty="0" smtClean="0"/>
              <a:t>Intel </a:t>
            </a:r>
            <a:r>
              <a:rPr lang="en-US" dirty="0" smtClean="0"/>
              <a:t>Corporation</a:t>
            </a:r>
          </a:p>
          <a:p>
            <a:r>
              <a:rPr lang="en-US" sz="1800" dirty="0" smtClean="0"/>
              <a:t/>
            </a:r>
            <a:br>
              <a:rPr lang="en-US" sz="1800" dirty="0" smtClean="0"/>
            </a:br>
            <a:r>
              <a:rPr lang="en-US" sz="1800" dirty="0" smtClean="0"/>
              <a:t>July 2014</a:t>
            </a:r>
            <a:endParaRPr lang="en-US" sz="1800" dirty="0"/>
          </a:p>
        </p:txBody>
      </p:sp>
      <p:sp>
        <p:nvSpPr>
          <p:cNvPr id="4" name="TextBox 3"/>
          <p:cNvSpPr txBox="1"/>
          <p:nvPr/>
        </p:nvSpPr>
        <p:spPr>
          <a:xfrm>
            <a:off x="2951536" y="5847126"/>
            <a:ext cx="6283515" cy="338554"/>
          </a:xfrm>
          <a:prstGeom prst="rect">
            <a:avLst/>
          </a:prstGeom>
          <a:noFill/>
        </p:spPr>
        <p:txBody>
          <a:bodyPr wrap="none" rtlCol="0">
            <a:spAutoFit/>
          </a:bodyPr>
          <a:lstStyle/>
          <a:p>
            <a:pPr algn="ctr"/>
            <a:r>
              <a:rPr lang="en-US" sz="1600" dirty="0" smtClean="0"/>
              <a:t>Note: All information, screenshots, and examples are based on VSM 0.5.1</a:t>
            </a:r>
            <a:endParaRPr lang="en-US" sz="1600" dirty="0"/>
          </a:p>
        </p:txBody>
      </p:sp>
    </p:spTree>
    <p:extLst>
      <p:ext uri="{BB962C8B-B14F-4D97-AF65-F5344CB8AC3E}">
        <p14:creationId xmlns:p14="http://schemas.microsoft.com/office/powerpoint/2010/main" val="219870209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ounded Rectangle 201"/>
          <p:cNvSpPr/>
          <p:nvPr/>
        </p:nvSpPr>
        <p:spPr>
          <a:xfrm>
            <a:off x="9139931" y="132934"/>
            <a:ext cx="1951627" cy="3660822"/>
          </a:xfrm>
          <a:prstGeom prst="roundRect">
            <a:avLst>
              <a:gd name="adj" fmla="val 5049"/>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ounded Rectangle 200"/>
          <p:cNvSpPr/>
          <p:nvPr/>
        </p:nvSpPr>
        <p:spPr>
          <a:xfrm>
            <a:off x="7090563" y="132934"/>
            <a:ext cx="1951627" cy="3660822"/>
          </a:xfrm>
          <a:prstGeom prst="roundRect">
            <a:avLst>
              <a:gd name="adj" fmla="val 5049"/>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041195" y="132934"/>
            <a:ext cx="1951627" cy="3660822"/>
          </a:xfrm>
          <a:prstGeom prst="roundRect">
            <a:avLst>
              <a:gd name="adj" fmla="val 5049"/>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7993" y="0"/>
            <a:ext cx="3656624" cy="1325563"/>
          </a:xfrm>
        </p:spPr>
        <p:txBody>
          <a:bodyPr>
            <a:normAutofit fontScale="90000"/>
          </a:bodyPr>
          <a:lstStyle/>
          <a:p>
            <a:r>
              <a:rPr lang="en-US" dirty="0" smtClean="0"/>
              <a:t>Managing Failure Domains</a:t>
            </a:r>
            <a:endParaRPr lang="en-US" dirty="0"/>
          </a:p>
        </p:txBody>
      </p:sp>
      <p:sp>
        <p:nvSpPr>
          <p:cNvPr id="5" name="Content Placeholder 4"/>
          <p:cNvSpPr>
            <a:spLocks noGrp="1"/>
          </p:cNvSpPr>
          <p:nvPr>
            <p:ph idx="1"/>
          </p:nvPr>
        </p:nvSpPr>
        <p:spPr>
          <a:xfrm>
            <a:off x="313042" y="1325563"/>
            <a:ext cx="4348095" cy="4743340"/>
          </a:xfrm>
        </p:spPr>
        <p:txBody>
          <a:bodyPr>
            <a:noAutofit/>
          </a:bodyPr>
          <a:lstStyle/>
          <a:p>
            <a:r>
              <a:rPr lang="en-US" sz="1600" dirty="0" smtClean="0"/>
              <a:t>Servers can be grouped into failure domains. In VSM, failure domains are indented by </a:t>
            </a:r>
            <a:r>
              <a:rPr lang="en-US" sz="1600" b="1" dirty="0" smtClean="0"/>
              <a:t>zones</a:t>
            </a:r>
            <a:r>
              <a:rPr lang="en-US" sz="1600" dirty="0" smtClean="0"/>
              <a:t>. </a:t>
            </a:r>
          </a:p>
          <a:p>
            <a:r>
              <a:rPr lang="en-US" sz="1600" dirty="0" smtClean="0"/>
              <a:t>Zones are placed under each </a:t>
            </a:r>
            <a:r>
              <a:rPr lang="en-US" sz="1600" b="1" dirty="0" smtClean="0"/>
              <a:t>Storage Group</a:t>
            </a:r>
            <a:r>
              <a:rPr lang="en-US" sz="1600" dirty="0" smtClean="0"/>
              <a:t>  </a:t>
            </a:r>
          </a:p>
          <a:p>
            <a:r>
              <a:rPr lang="en-US" sz="1600" dirty="0" smtClean="0"/>
              <a:t>Drives in each</a:t>
            </a:r>
            <a:r>
              <a:rPr lang="en-US" sz="1600" b="1" dirty="0" smtClean="0"/>
              <a:t> zone </a:t>
            </a:r>
            <a:r>
              <a:rPr lang="en-US" sz="1600" dirty="0" smtClean="0"/>
              <a:t>are placed in their respective </a:t>
            </a:r>
            <a:r>
              <a:rPr lang="en-US" sz="1600" b="1" dirty="0" smtClean="0"/>
              <a:t>storage group</a:t>
            </a:r>
            <a:endParaRPr lang="en-US" sz="1600" dirty="0" smtClean="0"/>
          </a:p>
          <a:p>
            <a:r>
              <a:rPr lang="en-US" sz="1600" dirty="0" smtClean="0"/>
              <a:t>In the example at right, six servers are placed in three different zones.  VSM creates three zones under each storage group, and places the drives in their respective storage groups and zones.</a:t>
            </a:r>
          </a:p>
          <a:p>
            <a:r>
              <a:rPr lang="en-US" sz="1600" dirty="0" smtClean="0"/>
              <a:t>Zones are defined in the cluster manifest file</a:t>
            </a:r>
          </a:p>
          <a:p>
            <a:r>
              <a:rPr lang="en-US" sz="1600" dirty="0" smtClean="0"/>
              <a:t>Zone membership is defined in the server manifest file</a:t>
            </a:r>
          </a:p>
          <a:p>
            <a:endParaRPr lang="en-US" sz="1600" dirty="0"/>
          </a:p>
        </p:txBody>
      </p:sp>
      <p:sp>
        <p:nvSpPr>
          <p:cNvPr id="3" name="Footer Placeholder 2"/>
          <p:cNvSpPr>
            <a:spLocks noGrp="1"/>
          </p:cNvSpPr>
          <p:nvPr>
            <p:ph type="ftr" sz="quarter" idx="11"/>
          </p:nvPr>
        </p:nvSpPr>
        <p:spPr>
          <a:xfrm>
            <a:off x="4038600" y="6444026"/>
            <a:ext cx="4114800" cy="365125"/>
          </a:xfrm>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a:xfrm>
            <a:off x="10958585" y="6410701"/>
            <a:ext cx="516038" cy="365125"/>
          </a:xfrm>
        </p:spPr>
        <p:txBody>
          <a:bodyPr/>
          <a:lstStyle/>
          <a:p>
            <a:fld id="{BDCAA40D-665B-4853-BBC7-ECCA0561EC9E}" type="slidenum">
              <a:rPr lang="en-US" smtClean="0"/>
              <a:t>10</a:t>
            </a:fld>
            <a:endParaRPr lang="en-US" dirty="0"/>
          </a:p>
        </p:txBody>
      </p:sp>
      <p:sp>
        <p:nvSpPr>
          <p:cNvPr id="167" name="Can 166"/>
          <p:cNvSpPr/>
          <p:nvPr/>
        </p:nvSpPr>
        <p:spPr>
          <a:xfrm>
            <a:off x="8017848" y="6449538"/>
            <a:ext cx="191460" cy="259854"/>
          </a:xfrm>
          <a:prstGeom prst="can">
            <a:avLst/>
          </a:prstGeom>
          <a:solidFill>
            <a:schemeClr val="accent4">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Can 167"/>
          <p:cNvSpPr/>
          <p:nvPr/>
        </p:nvSpPr>
        <p:spPr>
          <a:xfrm>
            <a:off x="9381531" y="6449538"/>
            <a:ext cx="191460" cy="259854"/>
          </a:xfrm>
          <a:prstGeom prst="can">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TextBox 169"/>
          <p:cNvSpPr txBox="1"/>
          <p:nvPr/>
        </p:nvSpPr>
        <p:spPr>
          <a:xfrm>
            <a:off x="8193552" y="6384793"/>
            <a:ext cx="1056700" cy="400110"/>
          </a:xfrm>
          <a:prstGeom prst="rect">
            <a:avLst/>
          </a:prstGeom>
          <a:noFill/>
        </p:spPr>
        <p:txBody>
          <a:bodyPr wrap="none" rtlCol="0">
            <a:spAutoFit/>
          </a:bodyPr>
          <a:lstStyle/>
          <a:p>
            <a:r>
              <a:rPr lang="en-US" sz="1000" dirty="0" smtClean="0"/>
              <a:t>7200_RPM_HDD</a:t>
            </a:r>
          </a:p>
          <a:p>
            <a:r>
              <a:rPr lang="en-US" sz="1000" dirty="0" smtClean="0"/>
              <a:t>(Capacity)</a:t>
            </a:r>
            <a:endParaRPr lang="en-US" sz="1000" dirty="0"/>
          </a:p>
        </p:txBody>
      </p:sp>
      <p:sp>
        <p:nvSpPr>
          <p:cNvPr id="171" name="TextBox 170"/>
          <p:cNvSpPr txBox="1"/>
          <p:nvPr/>
        </p:nvSpPr>
        <p:spPr>
          <a:xfrm>
            <a:off x="9572991" y="6384793"/>
            <a:ext cx="992579" cy="400110"/>
          </a:xfrm>
          <a:prstGeom prst="rect">
            <a:avLst/>
          </a:prstGeom>
          <a:noFill/>
        </p:spPr>
        <p:txBody>
          <a:bodyPr wrap="none" rtlCol="0">
            <a:spAutoFit/>
          </a:bodyPr>
          <a:lstStyle/>
          <a:p>
            <a:r>
              <a:rPr lang="en-US" sz="1000" dirty="0" smtClean="0"/>
              <a:t>10K_RPM_HDD</a:t>
            </a:r>
          </a:p>
          <a:p>
            <a:r>
              <a:rPr lang="en-US" sz="1000" dirty="0" smtClean="0"/>
              <a:t>(</a:t>
            </a:r>
            <a:r>
              <a:rPr lang="en-US" sz="1000" dirty="0" err="1" smtClean="0"/>
              <a:t>Perfromance</a:t>
            </a:r>
            <a:r>
              <a:rPr lang="en-US" sz="1000" dirty="0" smtClean="0"/>
              <a:t>)</a:t>
            </a:r>
            <a:endParaRPr lang="en-US" sz="1000" dirty="0"/>
          </a:p>
        </p:txBody>
      </p:sp>
      <p:sp>
        <p:nvSpPr>
          <p:cNvPr id="78" name="Rounded Rectangle 77"/>
          <p:cNvSpPr/>
          <p:nvPr/>
        </p:nvSpPr>
        <p:spPr>
          <a:xfrm>
            <a:off x="8238662" y="3953415"/>
            <a:ext cx="3265208" cy="336653"/>
          </a:xfrm>
          <a:prstGeom prst="roundRect">
            <a:avLst/>
          </a:prstGeom>
          <a:solidFill>
            <a:schemeClr val="bg1">
              <a:lumMod val="85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Performance</a:t>
            </a:r>
            <a:endParaRPr lang="en-US" dirty="0">
              <a:solidFill>
                <a:schemeClr val="tx1"/>
              </a:solidFill>
            </a:endParaRPr>
          </a:p>
        </p:txBody>
      </p:sp>
      <p:grpSp>
        <p:nvGrpSpPr>
          <p:cNvPr id="79" name="Group 78"/>
          <p:cNvGrpSpPr/>
          <p:nvPr/>
        </p:nvGrpSpPr>
        <p:grpSpPr>
          <a:xfrm>
            <a:off x="8244605" y="4843703"/>
            <a:ext cx="919590" cy="653208"/>
            <a:chOff x="5098474" y="5188733"/>
            <a:chExt cx="919590" cy="653208"/>
          </a:xfrm>
          <a:solidFill>
            <a:schemeClr val="accent6">
              <a:lumMod val="40000"/>
              <a:lumOff val="60000"/>
            </a:schemeClr>
          </a:solidFill>
        </p:grpSpPr>
        <p:sp>
          <p:nvSpPr>
            <p:cNvPr id="80" name="Can 79"/>
            <p:cNvSpPr/>
            <p:nvPr/>
          </p:nvSpPr>
          <p:spPr>
            <a:xfrm>
              <a:off x="5457241" y="5194642"/>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Can 80"/>
            <p:cNvSpPr/>
            <p:nvPr/>
          </p:nvSpPr>
          <p:spPr>
            <a:xfrm>
              <a:off x="5791715" y="5194642"/>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an 81"/>
            <p:cNvSpPr/>
            <p:nvPr/>
          </p:nvSpPr>
          <p:spPr>
            <a:xfrm>
              <a:off x="5275904" y="5549206"/>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Can 82"/>
            <p:cNvSpPr/>
            <p:nvPr/>
          </p:nvSpPr>
          <p:spPr>
            <a:xfrm>
              <a:off x="5634877" y="5549206"/>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Can 83"/>
            <p:cNvSpPr/>
            <p:nvPr/>
          </p:nvSpPr>
          <p:spPr>
            <a:xfrm>
              <a:off x="5098474" y="5188733"/>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Rounded Rectangle 84"/>
          <p:cNvSpPr/>
          <p:nvPr/>
        </p:nvSpPr>
        <p:spPr>
          <a:xfrm>
            <a:off x="8244605" y="4415129"/>
            <a:ext cx="910913" cy="292735"/>
          </a:xfrm>
          <a:prstGeom prst="roundRect">
            <a:avLst/>
          </a:prstGeom>
          <a:solidFill>
            <a:schemeClr val="bg1">
              <a:lumMod val="85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Zone 1</a:t>
            </a:r>
            <a:endParaRPr lang="en-US" dirty="0">
              <a:solidFill>
                <a:schemeClr val="tx1"/>
              </a:solidFill>
            </a:endParaRPr>
          </a:p>
        </p:txBody>
      </p:sp>
      <p:sp>
        <p:nvSpPr>
          <p:cNvPr id="86" name="Rounded Rectangle 85"/>
          <p:cNvSpPr/>
          <p:nvPr/>
        </p:nvSpPr>
        <p:spPr>
          <a:xfrm>
            <a:off x="9423381" y="4405007"/>
            <a:ext cx="896254" cy="302857"/>
          </a:xfrm>
          <a:prstGeom prst="roundRect">
            <a:avLst/>
          </a:prstGeom>
          <a:solidFill>
            <a:schemeClr val="bg1">
              <a:lumMod val="85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Zone 2</a:t>
            </a:r>
            <a:endParaRPr lang="en-US" dirty="0">
              <a:solidFill>
                <a:schemeClr val="tx1"/>
              </a:solidFill>
            </a:endParaRPr>
          </a:p>
        </p:txBody>
      </p:sp>
      <p:sp>
        <p:nvSpPr>
          <p:cNvPr id="87" name="Rounded Rectangle 86"/>
          <p:cNvSpPr/>
          <p:nvPr/>
        </p:nvSpPr>
        <p:spPr>
          <a:xfrm>
            <a:off x="10587498" y="4415129"/>
            <a:ext cx="916372" cy="292735"/>
          </a:xfrm>
          <a:prstGeom prst="roundRect">
            <a:avLst/>
          </a:prstGeom>
          <a:solidFill>
            <a:schemeClr val="bg1">
              <a:lumMod val="85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Zone 2</a:t>
            </a:r>
            <a:endParaRPr lang="en-US" dirty="0">
              <a:solidFill>
                <a:schemeClr val="tx1"/>
              </a:solidFill>
            </a:endParaRPr>
          </a:p>
        </p:txBody>
      </p:sp>
      <p:grpSp>
        <p:nvGrpSpPr>
          <p:cNvPr id="88" name="Group 87"/>
          <p:cNvGrpSpPr/>
          <p:nvPr/>
        </p:nvGrpSpPr>
        <p:grpSpPr>
          <a:xfrm>
            <a:off x="9420974" y="4843703"/>
            <a:ext cx="919590" cy="653208"/>
            <a:chOff x="5098474" y="5188733"/>
            <a:chExt cx="919590" cy="653208"/>
          </a:xfrm>
          <a:solidFill>
            <a:schemeClr val="accent6">
              <a:lumMod val="40000"/>
              <a:lumOff val="60000"/>
            </a:schemeClr>
          </a:solidFill>
        </p:grpSpPr>
        <p:sp>
          <p:nvSpPr>
            <p:cNvPr id="89" name="Can 88"/>
            <p:cNvSpPr/>
            <p:nvPr/>
          </p:nvSpPr>
          <p:spPr>
            <a:xfrm>
              <a:off x="5457241" y="5194642"/>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Can 89"/>
            <p:cNvSpPr/>
            <p:nvPr/>
          </p:nvSpPr>
          <p:spPr>
            <a:xfrm>
              <a:off x="5791715" y="5194642"/>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Can 90"/>
            <p:cNvSpPr/>
            <p:nvPr/>
          </p:nvSpPr>
          <p:spPr>
            <a:xfrm>
              <a:off x="5275904" y="5549206"/>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Can 91"/>
            <p:cNvSpPr/>
            <p:nvPr/>
          </p:nvSpPr>
          <p:spPr>
            <a:xfrm>
              <a:off x="5634877" y="5549206"/>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Can 92"/>
            <p:cNvSpPr/>
            <p:nvPr/>
          </p:nvSpPr>
          <p:spPr>
            <a:xfrm>
              <a:off x="5098474" y="5188733"/>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10597343" y="4843703"/>
            <a:ext cx="919590" cy="653208"/>
            <a:chOff x="5098474" y="5188733"/>
            <a:chExt cx="919590" cy="653208"/>
          </a:xfrm>
          <a:solidFill>
            <a:schemeClr val="accent6">
              <a:lumMod val="40000"/>
              <a:lumOff val="60000"/>
            </a:schemeClr>
          </a:solidFill>
        </p:grpSpPr>
        <p:sp>
          <p:nvSpPr>
            <p:cNvPr id="95" name="Can 94"/>
            <p:cNvSpPr/>
            <p:nvPr/>
          </p:nvSpPr>
          <p:spPr>
            <a:xfrm>
              <a:off x="5457241" y="5194642"/>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an 95"/>
            <p:cNvSpPr/>
            <p:nvPr/>
          </p:nvSpPr>
          <p:spPr>
            <a:xfrm>
              <a:off x="5791715" y="5194642"/>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an 96"/>
            <p:cNvSpPr/>
            <p:nvPr/>
          </p:nvSpPr>
          <p:spPr>
            <a:xfrm>
              <a:off x="5275904" y="5549206"/>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Can 97"/>
            <p:cNvSpPr/>
            <p:nvPr/>
          </p:nvSpPr>
          <p:spPr>
            <a:xfrm>
              <a:off x="5634877" y="5549206"/>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Can 98"/>
            <p:cNvSpPr/>
            <p:nvPr/>
          </p:nvSpPr>
          <p:spPr>
            <a:xfrm>
              <a:off x="5098474" y="5188733"/>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0" name="Picture 99"/>
          <p:cNvPicPr>
            <a:picLocks noChangeAspect="1"/>
          </p:cNvPicPr>
          <p:nvPr/>
        </p:nvPicPr>
        <p:blipFill>
          <a:blip r:embed="rId3"/>
          <a:stretch>
            <a:fillRect/>
          </a:stretch>
        </p:blipFill>
        <p:spPr>
          <a:xfrm>
            <a:off x="7227482" y="351558"/>
            <a:ext cx="1701580" cy="1650159"/>
          </a:xfrm>
          <a:prstGeom prst="rect">
            <a:avLst/>
          </a:prstGeom>
        </p:spPr>
      </p:pic>
      <p:pic>
        <p:nvPicPr>
          <p:cNvPr id="101" name="Picture 100"/>
          <p:cNvPicPr>
            <a:picLocks noChangeAspect="1"/>
          </p:cNvPicPr>
          <p:nvPr/>
        </p:nvPicPr>
        <p:blipFill>
          <a:blip r:embed="rId4"/>
          <a:stretch>
            <a:fillRect/>
          </a:stretch>
        </p:blipFill>
        <p:spPr>
          <a:xfrm>
            <a:off x="5178258" y="351558"/>
            <a:ext cx="1701579" cy="1654833"/>
          </a:xfrm>
          <a:prstGeom prst="rect">
            <a:avLst/>
          </a:prstGeom>
        </p:spPr>
      </p:pic>
      <p:pic>
        <p:nvPicPr>
          <p:cNvPr id="7" name="Picture 6"/>
          <p:cNvPicPr>
            <a:picLocks noChangeAspect="1"/>
          </p:cNvPicPr>
          <p:nvPr/>
        </p:nvPicPr>
        <p:blipFill>
          <a:blip r:embed="rId5"/>
          <a:stretch>
            <a:fillRect/>
          </a:stretch>
        </p:blipFill>
        <p:spPr>
          <a:xfrm>
            <a:off x="9276708" y="351558"/>
            <a:ext cx="1702594" cy="1651143"/>
          </a:xfrm>
          <a:prstGeom prst="rect">
            <a:avLst/>
          </a:prstGeom>
        </p:spPr>
      </p:pic>
      <p:pic>
        <p:nvPicPr>
          <p:cNvPr id="8" name="Picture 7"/>
          <p:cNvPicPr>
            <a:picLocks noChangeAspect="1"/>
          </p:cNvPicPr>
          <p:nvPr/>
        </p:nvPicPr>
        <p:blipFill>
          <a:blip r:embed="rId6"/>
          <a:stretch>
            <a:fillRect/>
          </a:stretch>
        </p:blipFill>
        <p:spPr>
          <a:xfrm>
            <a:off x="5201543" y="2079703"/>
            <a:ext cx="1697579" cy="1646279"/>
          </a:xfrm>
          <a:prstGeom prst="rect">
            <a:avLst/>
          </a:prstGeom>
        </p:spPr>
      </p:pic>
      <p:pic>
        <p:nvPicPr>
          <p:cNvPr id="9" name="Picture 8"/>
          <p:cNvPicPr>
            <a:picLocks noChangeAspect="1"/>
          </p:cNvPicPr>
          <p:nvPr/>
        </p:nvPicPr>
        <p:blipFill>
          <a:blip r:embed="rId7"/>
          <a:stretch>
            <a:fillRect/>
          </a:stretch>
        </p:blipFill>
        <p:spPr>
          <a:xfrm>
            <a:off x="7227123" y="2079703"/>
            <a:ext cx="1721583" cy="1669558"/>
          </a:xfrm>
          <a:prstGeom prst="rect">
            <a:avLst/>
          </a:prstGeom>
        </p:spPr>
      </p:pic>
      <p:pic>
        <p:nvPicPr>
          <p:cNvPr id="10" name="Picture 9"/>
          <p:cNvPicPr>
            <a:picLocks noChangeAspect="1"/>
          </p:cNvPicPr>
          <p:nvPr/>
        </p:nvPicPr>
        <p:blipFill>
          <a:blip r:embed="rId8"/>
          <a:stretch>
            <a:fillRect/>
          </a:stretch>
        </p:blipFill>
        <p:spPr>
          <a:xfrm>
            <a:off x="9276708" y="2079703"/>
            <a:ext cx="1723925" cy="1671829"/>
          </a:xfrm>
          <a:prstGeom prst="rect">
            <a:avLst/>
          </a:prstGeom>
        </p:spPr>
      </p:pic>
      <p:grpSp>
        <p:nvGrpSpPr>
          <p:cNvPr id="157" name="Group 156"/>
          <p:cNvGrpSpPr/>
          <p:nvPr/>
        </p:nvGrpSpPr>
        <p:grpSpPr>
          <a:xfrm>
            <a:off x="8279438" y="5570870"/>
            <a:ext cx="919590" cy="653208"/>
            <a:chOff x="5098474" y="5188733"/>
            <a:chExt cx="919590" cy="653208"/>
          </a:xfrm>
          <a:solidFill>
            <a:schemeClr val="accent6">
              <a:lumMod val="40000"/>
              <a:lumOff val="60000"/>
            </a:schemeClr>
          </a:solidFill>
        </p:grpSpPr>
        <p:sp>
          <p:nvSpPr>
            <p:cNvPr id="158" name="Can 157"/>
            <p:cNvSpPr/>
            <p:nvPr/>
          </p:nvSpPr>
          <p:spPr>
            <a:xfrm>
              <a:off x="5457241" y="5194642"/>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Can 158"/>
            <p:cNvSpPr/>
            <p:nvPr/>
          </p:nvSpPr>
          <p:spPr>
            <a:xfrm>
              <a:off x="5791715" y="5194642"/>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Can 159"/>
            <p:cNvSpPr/>
            <p:nvPr/>
          </p:nvSpPr>
          <p:spPr>
            <a:xfrm>
              <a:off x="5275904" y="5549206"/>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Can 160"/>
            <p:cNvSpPr/>
            <p:nvPr/>
          </p:nvSpPr>
          <p:spPr>
            <a:xfrm>
              <a:off x="5634877" y="5549206"/>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an 161"/>
            <p:cNvSpPr/>
            <p:nvPr/>
          </p:nvSpPr>
          <p:spPr>
            <a:xfrm>
              <a:off x="5098474" y="5188733"/>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3" name="Group 162"/>
          <p:cNvGrpSpPr/>
          <p:nvPr/>
        </p:nvGrpSpPr>
        <p:grpSpPr>
          <a:xfrm>
            <a:off x="9449276" y="5570870"/>
            <a:ext cx="919590" cy="653208"/>
            <a:chOff x="5098474" y="5188733"/>
            <a:chExt cx="919590" cy="653208"/>
          </a:xfrm>
          <a:solidFill>
            <a:schemeClr val="accent6">
              <a:lumMod val="40000"/>
              <a:lumOff val="60000"/>
            </a:schemeClr>
          </a:solidFill>
        </p:grpSpPr>
        <p:sp>
          <p:nvSpPr>
            <p:cNvPr id="164" name="Can 163"/>
            <p:cNvSpPr/>
            <p:nvPr/>
          </p:nvSpPr>
          <p:spPr>
            <a:xfrm>
              <a:off x="5457241" y="5194642"/>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Can 164"/>
            <p:cNvSpPr/>
            <p:nvPr/>
          </p:nvSpPr>
          <p:spPr>
            <a:xfrm>
              <a:off x="5791715" y="5194642"/>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Can 165"/>
            <p:cNvSpPr/>
            <p:nvPr/>
          </p:nvSpPr>
          <p:spPr>
            <a:xfrm>
              <a:off x="5275904" y="5549206"/>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Can 173"/>
            <p:cNvSpPr/>
            <p:nvPr/>
          </p:nvSpPr>
          <p:spPr>
            <a:xfrm>
              <a:off x="5634877" y="5549206"/>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Can 174"/>
            <p:cNvSpPr/>
            <p:nvPr/>
          </p:nvSpPr>
          <p:spPr>
            <a:xfrm>
              <a:off x="5098474" y="5188733"/>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6" name="Group 175"/>
          <p:cNvGrpSpPr/>
          <p:nvPr/>
        </p:nvGrpSpPr>
        <p:grpSpPr>
          <a:xfrm>
            <a:off x="10619113" y="5570870"/>
            <a:ext cx="919590" cy="653208"/>
            <a:chOff x="5098474" y="5188733"/>
            <a:chExt cx="919590" cy="653208"/>
          </a:xfrm>
          <a:solidFill>
            <a:schemeClr val="accent6">
              <a:lumMod val="40000"/>
              <a:lumOff val="60000"/>
            </a:schemeClr>
          </a:solidFill>
        </p:grpSpPr>
        <p:sp>
          <p:nvSpPr>
            <p:cNvPr id="177" name="Can 176"/>
            <p:cNvSpPr/>
            <p:nvPr/>
          </p:nvSpPr>
          <p:spPr>
            <a:xfrm>
              <a:off x="5457241" y="5194642"/>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Can 177"/>
            <p:cNvSpPr/>
            <p:nvPr/>
          </p:nvSpPr>
          <p:spPr>
            <a:xfrm>
              <a:off x="5791715" y="5194642"/>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Can 178"/>
            <p:cNvSpPr/>
            <p:nvPr/>
          </p:nvSpPr>
          <p:spPr>
            <a:xfrm>
              <a:off x="5275904" y="5549206"/>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Can 179"/>
            <p:cNvSpPr/>
            <p:nvPr/>
          </p:nvSpPr>
          <p:spPr>
            <a:xfrm>
              <a:off x="5634877" y="5549206"/>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Can 180"/>
            <p:cNvSpPr/>
            <p:nvPr/>
          </p:nvSpPr>
          <p:spPr>
            <a:xfrm>
              <a:off x="5098474" y="5188733"/>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0" name="TextBox 199"/>
          <p:cNvSpPr txBox="1"/>
          <p:nvPr/>
        </p:nvSpPr>
        <p:spPr>
          <a:xfrm>
            <a:off x="5730635" y="138967"/>
            <a:ext cx="607282" cy="276999"/>
          </a:xfrm>
          <a:prstGeom prst="rect">
            <a:avLst/>
          </a:prstGeom>
          <a:noFill/>
        </p:spPr>
        <p:txBody>
          <a:bodyPr wrap="none" rtlCol="0">
            <a:spAutoFit/>
          </a:bodyPr>
          <a:lstStyle/>
          <a:p>
            <a:r>
              <a:rPr lang="en-US" sz="1200" dirty="0" smtClean="0"/>
              <a:t>Zone 1</a:t>
            </a:r>
            <a:endParaRPr lang="en-US" sz="1200" dirty="0"/>
          </a:p>
        </p:txBody>
      </p:sp>
      <p:sp>
        <p:nvSpPr>
          <p:cNvPr id="203" name="TextBox 202"/>
          <p:cNvSpPr txBox="1"/>
          <p:nvPr/>
        </p:nvSpPr>
        <p:spPr>
          <a:xfrm>
            <a:off x="7788183" y="132934"/>
            <a:ext cx="607282" cy="276999"/>
          </a:xfrm>
          <a:prstGeom prst="rect">
            <a:avLst/>
          </a:prstGeom>
          <a:noFill/>
        </p:spPr>
        <p:txBody>
          <a:bodyPr wrap="none" rtlCol="0">
            <a:spAutoFit/>
          </a:bodyPr>
          <a:lstStyle/>
          <a:p>
            <a:r>
              <a:rPr lang="en-US" sz="1200" dirty="0" smtClean="0"/>
              <a:t>Zone 2</a:t>
            </a:r>
            <a:endParaRPr lang="en-US" sz="1200" dirty="0"/>
          </a:p>
        </p:txBody>
      </p:sp>
      <p:sp>
        <p:nvSpPr>
          <p:cNvPr id="204" name="TextBox 203"/>
          <p:cNvSpPr txBox="1"/>
          <p:nvPr/>
        </p:nvSpPr>
        <p:spPr>
          <a:xfrm>
            <a:off x="9782113" y="142185"/>
            <a:ext cx="607282" cy="276999"/>
          </a:xfrm>
          <a:prstGeom prst="rect">
            <a:avLst/>
          </a:prstGeom>
          <a:noFill/>
        </p:spPr>
        <p:txBody>
          <a:bodyPr wrap="none" rtlCol="0">
            <a:spAutoFit/>
          </a:bodyPr>
          <a:lstStyle/>
          <a:p>
            <a:r>
              <a:rPr lang="en-US" sz="1200" dirty="0" smtClean="0"/>
              <a:t>Zone 3</a:t>
            </a:r>
            <a:endParaRPr lang="en-US" sz="1200" dirty="0"/>
          </a:p>
        </p:txBody>
      </p:sp>
      <p:sp>
        <p:nvSpPr>
          <p:cNvPr id="205" name="Rounded Rectangle 204"/>
          <p:cNvSpPr/>
          <p:nvPr/>
        </p:nvSpPr>
        <p:spPr>
          <a:xfrm>
            <a:off x="4629113" y="3967000"/>
            <a:ext cx="3265208" cy="336653"/>
          </a:xfrm>
          <a:prstGeom prst="roundRect">
            <a:avLst/>
          </a:prstGeom>
          <a:solidFill>
            <a:schemeClr val="bg1">
              <a:lumMod val="85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Capacity</a:t>
            </a:r>
            <a:endParaRPr lang="en-US" dirty="0">
              <a:solidFill>
                <a:schemeClr val="tx1"/>
              </a:solidFill>
            </a:endParaRPr>
          </a:p>
        </p:txBody>
      </p:sp>
      <p:grpSp>
        <p:nvGrpSpPr>
          <p:cNvPr id="206" name="Group 205"/>
          <p:cNvGrpSpPr/>
          <p:nvPr/>
        </p:nvGrpSpPr>
        <p:grpSpPr>
          <a:xfrm>
            <a:off x="4635056" y="4857288"/>
            <a:ext cx="919590" cy="653208"/>
            <a:chOff x="5098474" y="5188733"/>
            <a:chExt cx="919590" cy="653208"/>
          </a:xfrm>
          <a:solidFill>
            <a:schemeClr val="accent4">
              <a:lumMod val="40000"/>
              <a:lumOff val="60000"/>
            </a:schemeClr>
          </a:solidFill>
        </p:grpSpPr>
        <p:sp>
          <p:nvSpPr>
            <p:cNvPr id="207" name="Can 206"/>
            <p:cNvSpPr/>
            <p:nvPr/>
          </p:nvSpPr>
          <p:spPr>
            <a:xfrm>
              <a:off x="5457241" y="5194642"/>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Can 207"/>
            <p:cNvSpPr/>
            <p:nvPr/>
          </p:nvSpPr>
          <p:spPr>
            <a:xfrm>
              <a:off x="5791715" y="5194642"/>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Can 208"/>
            <p:cNvSpPr/>
            <p:nvPr/>
          </p:nvSpPr>
          <p:spPr>
            <a:xfrm>
              <a:off x="5275904" y="5549206"/>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Can 209"/>
            <p:cNvSpPr/>
            <p:nvPr/>
          </p:nvSpPr>
          <p:spPr>
            <a:xfrm>
              <a:off x="5634877" y="5549206"/>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Can 210"/>
            <p:cNvSpPr/>
            <p:nvPr/>
          </p:nvSpPr>
          <p:spPr>
            <a:xfrm>
              <a:off x="5098474" y="5188733"/>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2" name="Rounded Rectangle 211"/>
          <p:cNvSpPr/>
          <p:nvPr/>
        </p:nvSpPr>
        <p:spPr>
          <a:xfrm>
            <a:off x="4635056" y="4428714"/>
            <a:ext cx="910913" cy="292735"/>
          </a:xfrm>
          <a:prstGeom prst="roundRect">
            <a:avLst/>
          </a:prstGeom>
          <a:solidFill>
            <a:schemeClr val="bg1">
              <a:lumMod val="85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Zone 1</a:t>
            </a:r>
            <a:endParaRPr lang="en-US" dirty="0">
              <a:solidFill>
                <a:schemeClr val="tx1"/>
              </a:solidFill>
            </a:endParaRPr>
          </a:p>
        </p:txBody>
      </p:sp>
      <p:sp>
        <p:nvSpPr>
          <p:cNvPr id="213" name="Rounded Rectangle 212"/>
          <p:cNvSpPr/>
          <p:nvPr/>
        </p:nvSpPr>
        <p:spPr>
          <a:xfrm>
            <a:off x="5813832" y="4418592"/>
            <a:ext cx="896254" cy="302857"/>
          </a:xfrm>
          <a:prstGeom prst="roundRect">
            <a:avLst/>
          </a:prstGeom>
          <a:solidFill>
            <a:schemeClr val="bg1">
              <a:lumMod val="85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Zone 2</a:t>
            </a:r>
            <a:endParaRPr lang="en-US" dirty="0">
              <a:solidFill>
                <a:schemeClr val="tx1"/>
              </a:solidFill>
            </a:endParaRPr>
          </a:p>
        </p:txBody>
      </p:sp>
      <p:sp>
        <p:nvSpPr>
          <p:cNvPr id="214" name="Rounded Rectangle 213"/>
          <p:cNvSpPr/>
          <p:nvPr/>
        </p:nvSpPr>
        <p:spPr>
          <a:xfrm>
            <a:off x="6977949" y="4428714"/>
            <a:ext cx="916372" cy="292735"/>
          </a:xfrm>
          <a:prstGeom prst="roundRect">
            <a:avLst/>
          </a:prstGeom>
          <a:solidFill>
            <a:schemeClr val="bg1">
              <a:lumMod val="85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Zone 2</a:t>
            </a:r>
            <a:endParaRPr lang="en-US" dirty="0">
              <a:solidFill>
                <a:schemeClr val="tx1"/>
              </a:solidFill>
            </a:endParaRPr>
          </a:p>
        </p:txBody>
      </p:sp>
      <p:grpSp>
        <p:nvGrpSpPr>
          <p:cNvPr id="215" name="Group 214"/>
          <p:cNvGrpSpPr/>
          <p:nvPr/>
        </p:nvGrpSpPr>
        <p:grpSpPr>
          <a:xfrm>
            <a:off x="5811425" y="4857288"/>
            <a:ext cx="919590" cy="653208"/>
            <a:chOff x="5098474" y="5188733"/>
            <a:chExt cx="919590" cy="653208"/>
          </a:xfrm>
          <a:solidFill>
            <a:schemeClr val="accent4">
              <a:lumMod val="40000"/>
              <a:lumOff val="60000"/>
            </a:schemeClr>
          </a:solidFill>
        </p:grpSpPr>
        <p:sp>
          <p:nvSpPr>
            <p:cNvPr id="216" name="Can 215"/>
            <p:cNvSpPr/>
            <p:nvPr/>
          </p:nvSpPr>
          <p:spPr>
            <a:xfrm>
              <a:off x="5457241" y="5194642"/>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Can 216"/>
            <p:cNvSpPr/>
            <p:nvPr/>
          </p:nvSpPr>
          <p:spPr>
            <a:xfrm>
              <a:off x="5791715" y="5194642"/>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Can 217"/>
            <p:cNvSpPr/>
            <p:nvPr/>
          </p:nvSpPr>
          <p:spPr>
            <a:xfrm>
              <a:off x="5275904" y="5549206"/>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Can 218"/>
            <p:cNvSpPr/>
            <p:nvPr/>
          </p:nvSpPr>
          <p:spPr>
            <a:xfrm>
              <a:off x="5634877" y="5549206"/>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Can 219"/>
            <p:cNvSpPr/>
            <p:nvPr/>
          </p:nvSpPr>
          <p:spPr>
            <a:xfrm>
              <a:off x="5098474" y="5188733"/>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1" name="Group 220"/>
          <p:cNvGrpSpPr/>
          <p:nvPr/>
        </p:nvGrpSpPr>
        <p:grpSpPr>
          <a:xfrm>
            <a:off x="6987794" y="4857288"/>
            <a:ext cx="919590" cy="653208"/>
            <a:chOff x="5098474" y="5188733"/>
            <a:chExt cx="919590" cy="653208"/>
          </a:xfrm>
          <a:solidFill>
            <a:schemeClr val="accent4">
              <a:lumMod val="40000"/>
              <a:lumOff val="60000"/>
            </a:schemeClr>
          </a:solidFill>
        </p:grpSpPr>
        <p:sp>
          <p:nvSpPr>
            <p:cNvPr id="222" name="Can 221"/>
            <p:cNvSpPr/>
            <p:nvPr/>
          </p:nvSpPr>
          <p:spPr>
            <a:xfrm>
              <a:off x="5457241" y="5194642"/>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Can 222"/>
            <p:cNvSpPr/>
            <p:nvPr/>
          </p:nvSpPr>
          <p:spPr>
            <a:xfrm>
              <a:off x="5791715" y="5194642"/>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Can 225"/>
            <p:cNvSpPr/>
            <p:nvPr/>
          </p:nvSpPr>
          <p:spPr>
            <a:xfrm>
              <a:off x="5275904" y="5549206"/>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Can 226"/>
            <p:cNvSpPr/>
            <p:nvPr/>
          </p:nvSpPr>
          <p:spPr>
            <a:xfrm>
              <a:off x="5634877" y="5549206"/>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Can 227"/>
            <p:cNvSpPr/>
            <p:nvPr/>
          </p:nvSpPr>
          <p:spPr>
            <a:xfrm>
              <a:off x="5098474" y="5188733"/>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9" name="Group 228"/>
          <p:cNvGrpSpPr/>
          <p:nvPr/>
        </p:nvGrpSpPr>
        <p:grpSpPr>
          <a:xfrm>
            <a:off x="4669889" y="5584455"/>
            <a:ext cx="919590" cy="653208"/>
            <a:chOff x="5098474" y="5188733"/>
            <a:chExt cx="919590" cy="653208"/>
          </a:xfrm>
          <a:solidFill>
            <a:schemeClr val="accent4">
              <a:lumMod val="40000"/>
              <a:lumOff val="60000"/>
            </a:schemeClr>
          </a:solidFill>
        </p:grpSpPr>
        <p:sp>
          <p:nvSpPr>
            <p:cNvPr id="230" name="Can 229"/>
            <p:cNvSpPr/>
            <p:nvPr/>
          </p:nvSpPr>
          <p:spPr>
            <a:xfrm>
              <a:off x="5457241" y="5194642"/>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Can 230"/>
            <p:cNvSpPr/>
            <p:nvPr/>
          </p:nvSpPr>
          <p:spPr>
            <a:xfrm>
              <a:off x="5791715" y="5194642"/>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Can 231"/>
            <p:cNvSpPr/>
            <p:nvPr/>
          </p:nvSpPr>
          <p:spPr>
            <a:xfrm>
              <a:off x="5275904" y="5549206"/>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Can 232"/>
            <p:cNvSpPr/>
            <p:nvPr/>
          </p:nvSpPr>
          <p:spPr>
            <a:xfrm>
              <a:off x="5634877" y="5549206"/>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Can 233"/>
            <p:cNvSpPr/>
            <p:nvPr/>
          </p:nvSpPr>
          <p:spPr>
            <a:xfrm>
              <a:off x="5098474" y="5188733"/>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5" name="Group 234"/>
          <p:cNvGrpSpPr/>
          <p:nvPr/>
        </p:nvGrpSpPr>
        <p:grpSpPr>
          <a:xfrm>
            <a:off x="5839727" y="5584455"/>
            <a:ext cx="919590" cy="653208"/>
            <a:chOff x="5098474" y="5188733"/>
            <a:chExt cx="919590" cy="653208"/>
          </a:xfrm>
          <a:solidFill>
            <a:schemeClr val="accent4">
              <a:lumMod val="40000"/>
              <a:lumOff val="60000"/>
            </a:schemeClr>
          </a:solidFill>
        </p:grpSpPr>
        <p:sp>
          <p:nvSpPr>
            <p:cNvPr id="236" name="Can 235"/>
            <p:cNvSpPr/>
            <p:nvPr/>
          </p:nvSpPr>
          <p:spPr>
            <a:xfrm>
              <a:off x="5457241" y="5194642"/>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Can 236"/>
            <p:cNvSpPr/>
            <p:nvPr/>
          </p:nvSpPr>
          <p:spPr>
            <a:xfrm>
              <a:off x="5791715" y="5194642"/>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Can 237"/>
            <p:cNvSpPr/>
            <p:nvPr/>
          </p:nvSpPr>
          <p:spPr>
            <a:xfrm>
              <a:off x="5275904" y="5549206"/>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Can 238"/>
            <p:cNvSpPr/>
            <p:nvPr/>
          </p:nvSpPr>
          <p:spPr>
            <a:xfrm>
              <a:off x="5634877" y="5549206"/>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Can 239"/>
            <p:cNvSpPr/>
            <p:nvPr/>
          </p:nvSpPr>
          <p:spPr>
            <a:xfrm>
              <a:off x="5098474" y="5188733"/>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1" name="Group 240"/>
          <p:cNvGrpSpPr/>
          <p:nvPr/>
        </p:nvGrpSpPr>
        <p:grpSpPr>
          <a:xfrm>
            <a:off x="7009564" y="5584455"/>
            <a:ext cx="919590" cy="653208"/>
            <a:chOff x="5098474" y="5188733"/>
            <a:chExt cx="919590" cy="653208"/>
          </a:xfrm>
          <a:solidFill>
            <a:schemeClr val="accent4">
              <a:lumMod val="40000"/>
              <a:lumOff val="60000"/>
            </a:schemeClr>
          </a:solidFill>
        </p:grpSpPr>
        <p:sp>
          <p:nvSpPr>
            <p:cNvPr id="242" name="Can 241"/>
            <p:cNvSpPr/>
            <p:nvPr/>
          </p:nvSpPr>
          <p:spPr>
            <a:xfrm>
              <a:off x="5457241" y="5194642"/>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Can 242"/>
            <p:cNvSpPr/>
            <p:nvPr/>
          </p:nvSpPr>
          <p:spPr>
            <a:xfrm>
              <a:off x="5791715" y="5194642"/>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Can 243"/>
            <p:cNvSpPr/>
            <p:nvPr/>
          </p:nvSpPr>
          <p:spPr>
            <a:xfrm>
              <a:off x="5275904" y="5549206"/>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Can 244"/>
            <p:cNvSpPr/>
            <p:nvPr/>
          </p:nvSpPr>
          <p:spPr>
            <a:xfrm>
              <a:off x="5634877" y="5549206"/>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Can 245"/>
            <p:cNvSpPr/>
            <p:nvPr/>
          </p:nvSpPr>
          <p:spPr>
            <a:xfrm>
              <a:off x="5098474" y="5188733"/>
              <a:ext cx="226349" cy="292735"/>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 name="Rounded Rectangular Callout 101"/>
          <p:cNvSpPr/>
          <p:nvPr/>
        </p:nvSpPr>
        <p:spPr>
          <a:xfrm>
            <a:off x="477651" y="5487086"/>
            <a:ext cx="3643134" cy="660139"/>
          </a:xfrm>
          <a:prstGeom prst="wedgeRoundRectCallout">
            <a:avLst>
              <a:gd name="adj1" fmla="val 22555"/>
              <a:gd name="adj2" fmla="val -37411"/>
              <a:gd name="adj3" fmla="val 16667"/>
            </a:avLst>
          </a:prstGeom>
          <a:solidFill>
            <a:srgbClr val="FF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One </a:t>
            </a:r>
            <a:r>
              <a:rPr lang="en-US" sz="2000" dirty="0" smtClean="0">
                <a:solidFill>
                  <a:schemeClr val="tx1"/>
                </a:solidFill>
              </a:rPr>
              <a:t>Zone with server-level replication</a:t>
            </a:r>
          </a:p>
        </p:txBody>
      </p:sp>
      <p:sp>
        <p:nvSpPr>
          <p:cNvPr id="103" name="Rounded Rectangle 102"/>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VSM Concepts</a:t>
            </a:r>
            <a:endParaRPr lang="en-US" dirty="0"/>
          </a:p>
        </p:txBody>
      </p:sp>
    </p:spTree>
    <p:extLst>
      <p:ext uri="{BB962C8B-B14F-4D97-AF65-F5344CB8AC3E}">
        <p14:creationId xmlns:p14="http://schemas.microsoft.com/office/powerpoint/2010/main" val="231981632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VSM Controller: Cluster Manifest File</a:t>
            </a:r>
            <a:endParaRPr lang="en-US" dirty="0"/>
          </a:p>
        </p:txBody>
      </p:sp>
      <p:sp>
        <p:nvSpPr>
          <p:cNvPr id="4" name="Footer Placeholder 3"/>
          <p:cNvSpPr>
            <a:spLocks noGrp="1"/>
          </p:cNvSpPr>
          <p:nvPr>
            <p:ph type="ftr" sz="quarter" idx="11"/>
          </p:nvPr>
        </p:nvSpPr>
        <p:spPr/>
        <p:txBody>
          <a:bodyPr/>
          <a:lstStyle/>
          <a:p>
            <a:r>
              <a:rPr lang="en-US" smtClean="0"/>
              <a:t>Intel Confidential – Virtual Storage Manager 0.5</a:t>
            </a:r>
            <a:endParaRPr lang="en-US" dirty="0"/>
          </a:p>
        </p:txBody>
      </p:sp>
      <p:sp>
        <p:nvSpPr>
          <p:cNvPr id="5" name="Slide Number Placeholder 4"/>
          <p:cNvSpPr>
            <a:spLocks noGrp="1"/>
          </p:cNvSpPr>
          <p:nvPr>
            <p:ph type="sldNum" sz="quarter" idx="12"/>
          </p:nvPr>
        </p:nvSpPr>
        <p:spPr/>
        <p:txBody>
          <a:bodyPr/>
          <a:lstStyle/>
          <a:p>
            <a:fld id="{BDCAA40D-665B-4853-BBC7-ECCA0561EC9E}" type="slidenum">
              <a:rPr lang="en-US" smtClean="0"/>
              <a:t>11</a:t>
            </a:fld>
            <a:endParaRPr lang="en-US"/>
          </a:p>
        </p:txBody>
      </p:sp>
      <p:sp>
        <p:nvSpPr>
          <p:cNvPr id="6" name="Rounded Rectangular Callout 5"/>
          <p:cNvSpPr/>
          <p:nvPr/>
        </p:nvSpPr>
        <p:spPr>
          <a:xfrm>
            <a:off x="3137575" y="1205998"/>
            <a:ext cx="2935269" cy="612648"/>
          </a:xfrm>
          <a:prstGeom prst="wedgeRoundRectCallout">
            <a:avLst>
              <a:gd name="adj1" fmla="val -45310"/>
              <a:gd name="adj2" fmla="val 262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Storage classes defined</a:t>
            </a:r>
            <a:endParaRPr lang="en-US" dirty="0"/>
          </a:p>
        </p:txBody>
      </p:sp>
      <p:sp>
        <p:nvSpPr>
          <p:cNvPr id="7" name="TextBox 6"/>
          <p:cNvSpPr txBox="1"/>
          <p:nvPr/>
        </p:nvSpPr>
        <p:spPr>
          <a:xfrm>
            <a:off x="519545" y="1039091"/>
            <a:ext cx="7782792" cy="5747727"/>
          </a:xfrm>
          <a:prstGeom prst="rect">
            <a:avLst/>
          </a:prstGeom>
          <a:noFill/>
        </p:spPr>
        <p:txBody>
          <a:bodyPr wrap="square" rtlCol="0">
            <a:spAutoFit/>
          </a:bodyPr>
          <a:lstStyle/>
          <a:p>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storage_class</a:t>
            </a:r>
            <a:r>
              <a:rPr lang="en-US" sz="1050" dirty="0">
                <a:latin typeface="Courier New" panose="02070309020205020404" pitchFamily="49" charset="0"/>
                <a:cs typeface="Courier New" panose="02070309020205020404" pitchFamily="49" charset="0"/>
              </a:rPr>
              <a:t>]</a:t>
            </a:r>
          </a:p>
          <a:p>
            <a:r>
              <a:rPr lang="en-US" sz="1050" dirty="0" smtClean="0">
                <a:latin typeface="Courier New" panose="02070309020205020404" pitchFamily="49" charset="0"/>
                <a:cs typeface="Courier New" panose="02070309020205020404" pitchFamily="49" charset="0"/>
              </a:rPr>
              <a:t>7200_rpm_sata</a:t>
            </a:r>
            <a:endParaRPr lang="en-US" sz="1050" dirty="0">
              <a:latin typeface="Courier New" panose="02070309020205020404" pitchFamily="49" charset="0"/>
              <a:cs typeface="Courier New" panose="02070309020205020404" pitchFamily="49" charset="0"/>
            </a:endParaRPr>
          </a:p>
          <a:p>
            <a:r>
              <a:rPr lang="en-US" sz="1050" dirty="0">
                <a:latin typeface="Courier New" panose="02070309020205020404" pitchFamily="49" charset="0"/>
                <a:cs typeface="Courier New" panose="02070309020205020404" pitchFamily="49" charset="0"/>
              </a:rPr>
              <a:t>10krpm_sas</a:t>
            </a:r>
          </a:p>
          <a:p>
            <a:r>
              <a:rPr lang="en-US" sz="1050" dirty="0" smtClean="0">
                <a:latin typeface="Courier New" panose="02070309020205020404" pitchFamily="49" charset="0"/>
                <a:cs typeface="Courier New" panose="02070309020205020404" pitchFamily="49" charset="0"/>
              </a:rPr>
              <a:t>ssd</a:t>
            </a:r>
            <a:endParaRPr lang="en-US" sz="1050" dirty="0">
              <a:latin typeface="Courier New" panose="02070309020205020404" pitchFamily="49" charset="0"/>
              <a:cs typeface="Courier New" panose="02070309020205020404" pitchFamily="49" charset="0"/>
            </a:endParaRPr>
          </a:p>
          <a:p>
            <a:r>
              <a:rPr lang="en-US" sz="1050" dirty="0" smtClean="0">
                <a:latin typeface="Courier New" panose="02070309020205020404" pitchFamily="49" charset="0"/>
                <a:cs typeface="Courier New" panose="02070309020205020404" pitchFamily="49" charset="0"/>
              </a:rPr>
              <a:t>ssd_cached_7200rpm_sata</a:t>
            </a:r>
            <a:endParaRPr lang="en-US" sz="1050" dirty="0">
              <a:latin typeface="Courier New" panose="02070309020205020404" pitchFamily="49" charset="0"/>
              <a:cs typeface="Courier New" panose="02070309020205020404" pitchFamily="49" charset="0"/>
            </a:endParaRPr>
          </a:p>
          <a:p>
            <a:r>
              <a:rPr lang="en-US" sz="1050" dirty="0" smtClean="0">
                <a:latin typeface="Courier New" panose="02070309020205020404" pitchFamily="49" charset="0"/>
                <a:cs typeface="Courier New" panose="02070309020205020404" pitchFamily="49" charset="0"/>
              </a:rPr>
              <a:t>ssd_cached_10krpm_sas</a:t>
            </a:r>
            <a:endParaRPr lang="en-US" sz="1050" dirty="0">
              <a:latin typeface="Courier New" panose="02070309020205020404" pitchFamily="49" charset="0"/>
              <a:cs typeface="Courier New" panose="02070309020205020404" pitchFamily="49" charset="0"/>
            </a:endParaRPr>
          </a:p>
          <a:p>
            <a:endParaRPr lang="en-US" sz="1050" dirty="0">
              <a:latin typeface="Courier New" panose="02070309020205020404" pitchFamily="49" charset="0"/>
              <a:cs typeface="Courier New" panose="02070309020205020404" pitchFamily="49" charset="0"/>
            </a:endParaRPr>
          </a:p>
          <a:p>
            <a:r>
              <a:rPr lang="en-US" sz="1050" dirty="0">
                <a:latin typeface="Courier New" panose="02070309020205020404" pitchFamily="49" charset="0"/>
                <a:cs typeface="Courier New" panose="02070309020205020404" pitchFamily="49" charset="0"/>
              </a:rPr>
              <a:t>[storage_group]</a:t>
            </a:r>
          </a:p>
          <a:p>
            <a:r>
              <a:rPr lang="en-US" sz="1050" dirty="0">
                <a:latin typeface="Courier New" panose="02070309020205020404" pitchFamily="49" charset="0"/>
                <a:cs typeface="Courier New" panose="02070309020205020404" pitchFamily="49" charset="0"/>
              </a:rPr>
              <a:t>#format: [storage group name]  ["user friendly storage group name"] [storage class]</a:t>
            </a:r>
          </a:p>
          <a:p>
            <a:r>
              <a:rPr lang="en-US" sz="1050" dirty="0" smtClean="0">
                <a:latin typeface="Courier New" panose="02070309020205020404" pitchFamily="49" charset="0"/>
                <a:cs typeface="Courier New" panose="02070309020205020404" pitchFamily="49" charset="0"/>
              </a:rPr>
              <a:t>high_performance  </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High_Performance_SSD</a:t>
            </a:r>
            <a:r>
              <a:rPr lang="en-US" sz="1050" dirty="0">
                <a:latin typeface="Courier New" panose="02070309020205020404" pitchFamily="49" charset="0"/>
                <a:cs typeface="Courier New" panose="02070309020205020404" pitchFamily="49" charset="0"/>
              </a:rPr>
              <a:t>"   ssd</a:t>
            </a:r>
          </a:p>
          <a:p>
            <a:r>
              <a:rPr lang="en-US" sz="1050" dirty="0" smtClean="0">
                <a:latin typeface="Courier New" panose="02070309020205020404" pitchFamily="49" charset="0"/>
                <a:cs typeface="Courier New" panose="02070309020205020404" pitchFamily="49" charset="0"/>
              </a:rPr>
              <a:t>capacity          </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Economy_Disk</a:t>
            </a:r>
            <a:r>
              <a:rPr lang="en-US" sz="1050" dirty="0">
                <a:latin typeface="Courier New" panose="02070309020205020404" pitchFamily="49" charset="0"/>
                <a:cs typeface="Courier New" panose="02070309020205020404" pitchFamily="49" charset="0"/>
              </a:rPr>
              <a:t>"           7200_rpm_sata</a:t>
            </a:r>
          </a:p>
          <a:p>
            <a:r>
              <a:rPr lang="en-US" sz="1050" dirty="0">
                <a:latin typeface="Courier New" panose="02070309020205020404" pitchFamily="49" charset="0"/>
                <a:cs typeface="Courier New" panose="02070309020205020404" pitchFamily="49" charset="0"/>
              </a:rPr>
              <a:t>performance       "</a:t>
            </a:r>
            <a:r>
              <a:rPr lang="en-US" sz="1050" dirty="0" err="1">
                <a:latin typeface="Courier New" panose="02070309020205020404" pitchFamily="49" charset="0"/>
                <a:cs typeface="Courier New" panose="02070309020205020404" pitchFamily="49" charset="0"/>
              </a:rPr>
              <a:t>High_Performance_Disk</a:t>
            </a:r>
            <a:r>
              <a:rPr lang="en-US" sz="1050" dirty="0">
                <a:latin typeface="Courier New" panose="02070309020205020404" pitchFamily="49" charset="0"/>
                <a:cs typeface="Courier New" panose="02070309020205020404" pitchFamily="49" charset="0"/>
              </a:rPr>
              <a:t>"  10krpm_sas</a:t>
            </a:r>
          </a:p>
          <a:p>
            <a:r>
              <a:rPr lang="en-US" sz="1050" dirty="0" smtClean="0">
                <a:latin typeface="Courier New" panose="02070309020205020404" pitchFamily="49" charset="0"/>
                <a:cs typeface="Courier New" panose="02070309020205020404" pitchFamily="49" charset="0"/>
              </a:rPr>
              <a:t>value_performance </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High_Performance_Disk_with_ssd_cached_Acceleration</a:t>
            </a:r>
            <a:r>
              <a:rPr lang="en-US" sz="1050" dirty="0">
                <a:latin typeface="Courier New" panose="02070309020205020404" pitchFamily="49" charset="0"/>
                <a:cs typeface="Courier New" panose="02070309020205020404" pitchFamily="49" charset="0"/>
              </a:rPr>
              <a:t>" ssd_cached_10krpm_sas</a:t>
            </a:r>
          </a:p>
          <a:p>
            <a:r>
              <a:rPr lang="en-US" sz="1050" dirty="0" smtClean="0">
                <a:latin typeface="Courier New" panose="02070309020205020404" pitchFamily="49" charset="0"/>
                <a:cs typeface="Courier New" panose="02070309020205020404" pitchFamily="49" charset="0"/>
              </a:rPr>
              <a:t>value_capacity    </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Capacity_Disk_with_ssd_cached_Acceleration</a:t>
            </a:r>
            <a:r>
              <a:rPr lang="en-US" sz="1050" dirty="0">
                <a:latin typeface="Courier New" panose="02070309020205020404" pitchFamily="49" charset="0"/>
                <a:cs typeface="Courier New" panose="02070309020205020404" pitchFamily="49" charset="0"/>
              </a:rPr>
              <a:t>" ssd_cached_7200rpm_sata</a:t>
            </a:r>
          </a:p>
          <a:p>
            <a:endParaRPr lang="en-US" sz="1050" dirty="0">
              <a:latin typeface="Courier New" panose="02070309020205020404" pitchFamily="49" charset="0"/>
              <a:cs typeface="Courier New" panose="02070309020205020404" pitchFamily="49" charset="0"/>
            </a:endParaRPr>
          </a:p>
          <a:p>
            <a:r>
              <a:rPr lang="en-US" sz="1050" dirty="0">
                <a:latin typeface="Courier New" panose="02070309020205020404" pitchFamily="49" charset="0"/>
                <a:cs typeface="Courier New" panose="02070309020205020404" pitchFamily="49" charset="0"/>
              </a:rPr>
              <a:t>[cluster]</a:t>
            </a:r>
          </a:p>
          <a:p>
            <a:r>
              <a:rPr lang="en-US" sz="1050" dirty="0" err="1">
                <a:latin typeface="Courier New" panose="02070309020205020404" pitchFamily="49" charset="0"/>
                <a:cs typeface="Courier New" panose="02070309020205020404" pitchFamily="49" charset="0"/>
              </a:rPr>
              <a:t>cluster_a</a:t>
            </a:r>
            <a:endParaRPr lang="en-US" sz="1050" dirty="0">
              <a:latin typeface="Courier New" panose="02070309020205020404" pitchFamily="49" charset="0"/>
              <a:cs typeface="Courier New" panose="02070309020205020404" pitchFamily="49" charset="0"/>
            </a:endParaRPr>
          </a:p>
          <a:p>
            <a:endParaRPr lang="en-US" sz="1050" dirty="0">
              <a:latin typeface="Courier New" panose="02070309020205020404" pitchFamily="49" charset="0"/>
              <a:cs typeface="Courier New" panose="02070309020205020404" pitchFamily="49" charset="0"/>
            </a:endParaRPr>
          </a:p>
          <a:p>
            <a:r>
              <a:rPr lang="en-US" sz="1050" dirty="0">
                <a:latin typeface="Courier New" panose="02070309020205020404" pitchFamily="49" charset="0"/>
                <a:cs typeface="Courier New" panose="02070309020205020404" pitchFamily="49" charset="0"/>
              </a:rPr>
              <a:t>[file_system]</a:t>
            </a:r>
          </a:p>
          <a:p>
            <a:r>
              <a:rPr lang="en-US" sz="1050" dirty="0" err="1">
                <a:latin typeface="Courier New" panose="02070309020205020404" pitchFamily="49" charset="0"/>
                <a:cs typeface="Courier New" panose="02070309020205020404" pitchFamily="49" charset="0"/>
              </a:rPr>
              <a:t>xfs</a:t>
            </a:r>
            <a:endParaRPr lang="en-US" sz="1050" dirty="0">
              <a:latin typeface="Courier New" panose="02070309020205020404" pitchFamily="49" charset="0"/>
              <a:cs typeface="Courier New" panose="02070309020205020404" pitchFamily="49" charset="0"/>
            </a:endParaRPr>
          </a:p>
          <a:p>
            <a:endParaRPr lang="en-US" sz="1050" dirty="0">
              <a:latin typeface="Courier New" panose="02070309020205020404" pitchFamily="49" charset="0"/>
              <a:cs typeface="Courier New" panose="02070309020205020404" pitchFamily="49" charset="0"/>
            </a:endParaRPr>
          </a:p>
          <a:p>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management_addr</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192.168.123.0/24</a:t>
            </a:r>
          </a:p>
          <a:p>
            <a:endParaRPr lang="en-US" sz="1050" dirty="0">
              <a:latin typeface="Courier New" panose="02070309020205020404" pitchFamily="49" charset="0"/>
              <a:cs typeface="Courier New" panose="02070309020205020404" pitchFamily="49" charset="0"/>
            </a:endParaRPr>
          </a:p>
          <a:p>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ceph_public_addr</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192.168.124.0/24</a:t>
            </a:r>
          </a:p>
          <a:p>
            <a:endParaRPr lang="en-US" sz="1050" dirty="0">
              <a:latin typeface="Courier New" panose="02070309020205020404" pitchFamily="49" charset="0"/>
              <a:cs typeface="Courier New" panose="02070309020205020404" pitchFamily="49" charset="0"/>
            </a:endParaRPr>
          </a:p>
          <a:p>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ceph_cluster_addr</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192.168.125.0/24</a:t>
            </a:r>
          </a:p>
          <a:p>
            <a:endParaRPr lang="en-US" sz="1050" dirty="0">
              <a:latin typeface="Courier New" panose="02070309020205020404" pitchFamily="49" charset="0"/>
              <a:cs typeface="Courier New" panose="02070309020205020404" pitchFamily="49" charset="0"/>
            </a:endParaRPr>
          </a:p>
          <a:p>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storage_group_near_full_threshold</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70</a:t>
            </a:r>
          </a:p>
          <a:p>
            <a:endParaRPr lang="en-US" sz="1050" dirty="0">
              <a:latin typeface="Courier New" panose="02070309020205020404" pitchFamily="49" charset="0"/>
              <a:cs typeface="Courier New" panose="02070309020205020404" pitchFamily="49" charset="0"/>
            </a:endParaRPr>
          </a:p>
          <a:p>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storage_group_full_threshold</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80</a:t>
            </a:r>
          </a:p>
        </p:txBody>
      </p:sp>
      <p:sp>
        <p:nvSpPr>
          <p:cNvPr id="3" name="Right Brace 2"/>
          <p:cNvSpPr/>
          <p:nvPr/>
        </p:nvSpPr>
        <p:spPr>
          <a:xfrm>
            <a:off x="2704011" y="1039091"/>
            <a:ext cx="169818" cy="94646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8132519" y="2364654"/>
            <a:ext cx="169818" cy="94646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a:off x="2630431" y="4345854"/>
            <a:ext cx="243397" cy="134955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p:cNvSpPr/>
          <p:nvPr/>
        </p:nvSpPr>
        <p:spPr>
          <a:xfrm>
            <a:off x="3331028" y="5812970"/>
            <a:ext cx="399309" cy="86246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ounded Rectangular Callout 10"/>
          <p:cNvSpPr/>
          <p:nvPr/>
        </p:nvSpPr>
        <p:spPr>
          <a:xfrm>
            <a:off x="8514565" y="2129246"/>
            <a:ext cx="3150566" cy="1299753"/>
          </a:xfrm>
          <a:prstGeom prst="wedgeRoundRectCallout">
            <a:avLst>
              <a:gd name="adj1" fmla="val -45310"/>
              <a:gd name="adj2" fmla="val 262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Storage groups defined, assigned “friendly” name, and associated with storage class</a:t>
            </a:r>
            <a:endParaRPr lang="en-US" dirty="0"/>
          </a:p>
        </p:txBody>
      </p:sp>
      <p:sp>
        <p:nvSpPr>
          <p:cNvPr id="12" name="Rounded Rectangular Callout 11"/>
          <p:cNvSpPr/>
          <p:nvPr/>
        </p:nvSpPr>
        <p:spPr>
          <a:xfrm>
            <a:off x="2570965" y="3404235"/>
            <a:ext cx="1909595" cy="456406"/>
          </a:xfrm>
          <a:prstGeom prst="wedgeRoundRectCallout">
            <a:avLst>
              <a:gd name="adj1" fmla="val -111247"/>
              <a:gd name="adj2" fmla="val 228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Cluster name</a:t>
            </a:r>
            <a:endParaRPr lang="en-US" dirty="0"/>
          </a:p>
        </p:txBody>
      </p:sp>
      <p:sp>
        <p:nvSpPr>
          <p:cNvPr id="13" name="Rounded Rectangular Callout 12"/>
          <p:cNvSpPr/>
          <p:nvPr/>
        </p:nvSpPr>
        <p:spPr>
          <a:xfrm>
            <a:off x="4628365" y="3803858"/>
            <a:ext cx="2347201" cy="456406"/>
          </a:xfrm>
          <a:prstGeom prst="wedgeRoundRectCallout">
            <a:avLst>
              <a:gd name="adj1" fmla="val -197753"/>
              <a:gd name="adj2" fmla="val 42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disk file system</a:t>
            </a:r>
            <a:endParaRPr lang="en-US" dirty="0"/>
          </a:p>
        </p:txBody>
      </p:sp>
      <p:sp>
        <p:nvSpPr>
          <p:cNvPr id="14" name="Rounded Rectangular Callout 13"/>
          <p:cNvSpPr/>
          <p:nvPr/>
        </p:nvSpPr>
        <p:spPr>
          <a:xfrm>
            <a:off x="3092836" y="4628727"/>
            <a:ext cx="2636209" cy="695002"/>
          </a:xfrm>
          <a:prstGeom prst="wedgeRoundRectCallout">
            <a:avLst>
              <a:gd name="adj1" fmla="val -45310"/>
              <a:gd name="adj2" fmla="val 262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 configuration</a:t>
            </a:r>
            <a:endParaRPr lang="en-US" dirty="0"/>
          </a:p>
        </p:txBody>
      </p:sp>
      <p:sp>
        <p:nvSpPr>
          <p:cNvPr id="15" name="Rounded Rectangular Callout 14"/>
          <p:cNvSpPr/>
          <p:nvPr/>
        </p:nvSpPr>
        <p:spPr>
          <a:xfrm>
            <a:off x="3905611" y="5850255"/>
            <a:ext cx="2636209" cy="695002"/>
          </a:xfrm>
          <a:prstGeom prst="wedgeRoundRectCallout">
            <a:avLst>
              <a:gd name="adj1" fmla="val -45310"/>
              <a:gd name="adj2" fmla="val 262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Storage group near full and full thresholds</a:t>
            </a:r>
            <a:endParaRPr lang="en-US" dirty="0"/>
          </a:p>
        </p:txBody>
      </p:sp>
      <p:sp>
        <p:nvSpPr>
          <p:cNvPr id="16" name="Rounded Rectangle 15"/>
          <p:cNvSpPr/>
          <p:nvPr/>
        </p:nvSpPr>
        <p:spPr>
          <a:xfrm>
            <a:off x="7357246" y="4168661"/>
            <a:ext cx="4307885" cy="1681594"/>
          </a:xfrm>
          <a:prstGeom prst="roundRect">
            <a:avLst>
              <a:gd name="adj" fmla="val 6248"/>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a:t>C</a:t>
            </a:r>
            <a:r>
              <a:rPr lang="en-US" sz="2400" u="sng" dirty="0" smtClean="0"/>
              <a:t>luster </a:t>
            </a:r>
            <a:r>
              <a:rPr lang="en-US" sz="2400" u="sng" dirty="0"/>
              <a:t>M</a:t>
            </a:r>
            <a:r>
              <a:rPr lang="en-US" sz="2400" u="sng" dirty="0" smtClean="0"/>
              <a:t>anifest </a:t>
            </a:r>
            <a:r>
              <a:rPr lang="en-US" sz="2400" u="sng" dirty="0"/>
              <a:t>F</a:t>
            </a:r>
            <a:r>
              <a:rPr lang="en-US" sz="2400" u="sng" dirty="0" smtClean="0"/>
              <a:t>ile </a:t>
            </a:r>
          </a:p>
          <a:p>
            <a:pPr marL="342900" indent="-342900">
              <a:buFont typeface="Arial" panose="020B0604020202020204" pitchFamily="34" charset="0"/>
              <a:buChar char="•"/>
            </a:pPr>
            <a:r>
              <a:rPr lang="en-US" dirty="0" smtClean="0"/>
              <a:t>Resides on the VSM controller server.  </a:t>
            </a:r>
          </a:p>
          <a:p>
            <a:pPr marL="342900" indent="-342900">
              <a:buFont typeface="Arial" panose="020B0604020202020204" pitchFamily="34" charset="0"/>
              <a:buChar char="•"/>
            </a:pPr>
            <a:r>
              <a:rPr lang="en-US" dirty="0" smtClean="0"/>
              <a:t>Tells VSM how to organize storage devices, how the network is configured, and other management details</a:t>
            </a:r>
            <a:endParaRPr lang="en-US" dirty="0"/>
          </a:p>
        </p:txBody>
      </p:sp>
      <p:sp>
        <p:nvSpPr>
          <p:cNvPr id="17" name="Rounded Rectangle 16"/>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VSM Concepts</a:t>
            </a:r>
            <a:endParaRPr lang="en-US" dirty="0"/>
          </a:p>
        </p:txBody>
      </p:sp>
    </p:spTree>
    <p:extLst>
      <p:ext uri="{BB962C8B-B14F-4D97-AF65-F5344CB8AC3E}">
        <p14:creationId xmlns:p14="http://schemas.microsoft.com/office/powerpoint/2010/main" val="176086073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VSM Agent: Discovery and Authentication</a:t>
            </a:r>
            <a:endParaRPr lang="en-US" dirty="0"/>
          </a:p>
        </p:txBody>
      </p:sp>
      <p:sp>
        <p:nvSpPr>
          <p:cNvPr id="5" name="Content Placeholder 4"/>
          <p:cNvSpPr>
            <a:spLocks noGrp="1"/>
          </p:cNvSpPr>
          <p:nvPr>
            <p:ph idx="1"/>
          </p:nvPr>
        </p:nvSpPr>
        <p:spPr/>
        <p:txBody>
          <a:bodyPr>
            <a:normAutofit/>
          </a:bodyPr>
          <a:lstStyle/>
          <a:p>
            <a:r>
              <a:rPr lang="en-US" dirty="0" smtClean="0"/>
              <a:t>VSM Agent runs on every server managed by VSM</a:t>
            </a:r>
          </a:p>
          <a:p>
            <a:pPr lvl="1"/>
            <a:r>
              <a:rPr lang="en-US" dirty="0" smtClean="0"/>
              <a:t>VSM Agent uses the server manifest file to identify and authenticate with the VSM controller, and determine server configuration</a:t>
            </a:r>
          </a:p>
          <a:p>
            <a:r>
              <a:rPr lang="en-US" dirty="0" smtClean="0"/>
              <a:t>Discovery and authentication</a:t>
            </a:r>
          </a:p>
          <a:p>
            <a:pPr lvl="1"/>
            <a:r>
              <a:rPr lang="en-US" dirty="0"/>
              <a:t>To be added to a cluster, the server </a:t>
            </a:r>
            <a:r>
              <a:rPr lang="en-US" dirty="0" smtClean="0"/>
              <a:t>manifest </a:t>
            </a:r>
            <a:r>
              <a:rPr lang="en-US" dirty="0"/>
              <a:t>file must contain the IP address of </a:t>
            </a:r>
            <a:r>
              <a:rPr lang="en-US" dirty="0" smtClean="0"/>
              <a:t>the VSM controller, and a valid authentication key </a:t>
            </a:r>
          </a:p>
          <a:p>
            <a:pPr lvl="2"/>
            <a:r>
              <a:rPr lang="en-US" dirty="0" smtClean="0"/>
              <a:t>Generate a valid authentication key on the VSM controller using the </a:t>
            </a:r>
            <a:r>
              <a:rPr lang="en-US" dirty="0" err="1" smtClean="0"/>
              <a:t>xxxxxxxxx</a:t>
            </a:r>
            <a:r>
              <a:rPr lang="en-US" dirty="0" smtClean="0"/>
              <a:t> utility</a:t>
            </a:r>
          </a:p>
          <a:p>
            <a:pPr lvl="2"/>
            <a:r>
              <a:rPr lang="en-US" dirty="0" smtClean="0"/>
              <a:t>The authentication key is valid for 120 minutes, after which a new key must be generated</a:t>
            </a:r>
            <a:endParaRPr lang="en-US" dirty="0"/>
          </a:p>
          <a:p>
            <a:pPr lvl="1"/>
            <a:r>
              <a:rPr lang="en-US" dirty="0" smtClean="0"/>
              <a:t>When VSM agent first runs, it contacts the VSM controller</a:t>
            </a:r>
          </a:p>
          <a:p>
            <a:pPr lvl="1"/>
            <a:r>
              <a:rPr lang="en-US" dirty="0" smtClean="0"/>
              <a:t>It provides the authentication key located in the storage manifest file</a:t>
            </a:r>
          </a:p>
          <a:p>
            <a:pPr lvl="1"/>
            <a:r>
              <a:rPr lang="en-US" dirty="0" smtClean="0"/>
              <a:t>Once validated, the VSM agent is always recognized by the VSM controller</a:t>
            </a:r>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12</a:t>
            </a:fld>
            <a:endParaRPr lang="en-US"/>
          </a:p>
        </p:txBody>
      </p:sp>
      <p:sp>
        <p:nvSpPr>
          <p:cNvPr id="6" name="Rounded Rectangle 5"/>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VSM Concepts</a:t>
            </a:r>
            <a:endParaRPr lang="en-US" dirty="0"/>
          </a:p>
        </p:txBody>
      </p:sp>
    </p:spTree>
    <p:extLst>
      <p:ext uri="{BB962C8B-B14F-4D97-AF65-F5344CB8AC3E}">
        <p14:creationId xmlns:p14="http://schemas.microsoft.com/office/powerpoint/2010/main" val="304504359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VSM Agent: Roles &amp; Storage Configuration</a:t>
            </a:r>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t>Roles</a:t>
            </a:r>
          </a:p>
          <a:p>
            <a:pPr lvl="1"/>
            <a:r>
              <a:rPr lang="en-US" dirty="0" smtClean="0"/>
              <a:t>Servers can run ODS daemons (if they have storage devices), Monitor daemons, or both.</a:t>
            </a:r>
            <a:endParaRPr lang="en-US" dirty="0"/>
          </a:p>
          <a:p>
            <a:r>
              <a:rPr lang="en-US" dirty="0"/>
              <a:t>Storage </a:t>
            </a:r>
            <a:r>
              <a:rPr lang="en-US" dirty="0" smtClean="0"/>
              <a:t>Configuration</a:t>
            </a:r>
          </a:p>
          <a:p>
            <a:pPr lvl="1"/>
            <a:r>
              <a:rPr lang="en-US" dirty="0" smtClean="0"/>
              <a:t>The storage manifest file identifies all storage devices and associated journal partitions on the server</a:t>
            </a:r>
          </a:p>
          <a:p>
            <a:pPr lvl="1"/>
            <a:r>
              <a:rPr lang="en-US" dirty="0" smtClean="0"/>
              <a:t>Storage devices are organized by Storage Class (as defined in Cluster Manifest)</a:t>
            </a:r>
          </a:p>
          <a:p>
            <a:pPr lvl="1"/>
            <a:r>
              <a:rPr lang="en-US" dirty="0" smtClean="0"/>
              <a:t>Devices and partitions are specified “by path” to ensure that paths remain constant in the event of a device removal or failure</a:t>
            </a:r>
            <a:endParaRPr lang="en-US" dirty="0"/>
          </a:p>
          <a:p>
            <a:r>
              <a:rPr lang="en-US" dirty="0" smtClean="0"/>
              <a:t>SSD </a:t>
            </a:r>
            <a:r>
              <a:rPr lang="en-US" dirty="0"/>
              <a:t>as journal and data </a:t>
            </a:r>
            <a:r>
              <a:rPr lang="en-US" dirty="0" smtClean="0"/>
              <a:t>drive</a:t>
            </a:r>
          </a:p>
          <a:p>
            <a:pPr lvl="1"/>
            <a:r>
              <a:rPr lang="en-US" dirty="0" smtClean="0"/>
              <a:t>SSDs may be used as journal devices to improve write performance </a:t>
            </a:r>
          </a:p>
          <a:p>
            <a:pPr lvl="1"/>
            <a:r>
              <a:rPr lang="en-US" dirty="0" smtClean="0"/>
              <a:t>SSDs are typically partitioned to provide journals for multiple HDDs</a:t>
            </a:r>
          </a:p>
          <a:p>
            <a:pPr lvl="1"/>
            <a:r>
              <a:rPr lang="en-US" dirty="0" smtClean="0"/>
              <a:t>Remaining capacity not used for journal partitions may be used as OSD device</a:t>
            </a:r>
          </a:p>
          <a:p>
            <a:pPr lvl="1"/>
            <a:r>
              <a:rPr lang="en-US" dirty="0" smtClean="0"/>
              <a:t>VSM relies on the server manifest to identify and classify data devices and associated journals. VSM </a:t>
            </a:r>
            <a:r>
              <a:rPr lang="en-US" u="sng" dirty="0" smtClean="0"/>
              <a:t>does not </a:t>
            </a:r>
            <a:r>
              <a:rPr lang="en-US" dirty="0" smtClean="0"/>
              <a:t>have knowledge of how SSDs have been partitioned.</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13</a:t>
            </a:fld>
            <a:endParaRPr lang="en-US"/>
          </a:p>
        </p:txBody>
      </p:sp>
      <p:sp>
        <p:nvSpPr>
          <p:cNvPr id="6" name="Rounded Rectangle 5"/>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VSM Concepts</a:t>
            </a:r>
            <a:endParaRPr lang="en-US" dirty="0"/>
          </a:p>
        </p:txBody>
      </p:sp>
    </p:spTree>
    <p:extLst>
      <p:ext uri="{BB962C8B-B14F-4D97-AF65-F5344CB8AC3E}">
        <p14:creationId xmlns:p14="http://schemas.microsoft.com/office/powerpoint/2010/main" val="250325083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VSM Agent: Server Manifest</a:t>
            </a:r>
            <a:endParaRPr lang="en-US" dirty="0"/>
          </a:p>
        </p:txBody>
      </p:sp>
      <p:sp>
        <p:nvSpPr>
          <p:cNvPr id="4" name="Footer Placeholder 3"/>
          <p:cNvSpPr>
            <a:spLocks noGrp="1"/>
          </p:cNvSpPr>
          <p:nvPr>
            <p:ph type="ftr" sz="quarter" idx="11"/>
          </p:nvPr>
        </p:nvSpPr>
        <p:spPr>
          <a:xfrm>
            <a:off x="4038600" y="6479812"/>
            <a:ext cx="4114800" cy="365125"/>
          </a:xfrm>
        </p:spPr>
        <p:txBody>
          <a:bodyPr/>
          <a:lstStyle/>
          <a:p>
            <a:r>
              <a:rPr lang="en-US" smtClean="0"/>
              <a:t>Intel Confidential – Virtual Storage Manager 0.5</a:t>
            </a:r>
            <a:endParaRPr lang="en-US" dirty="0"/>
          </a:p>
        </p:txBody>
      </p:sp>
      <p:sp>
        <p:nvSpPr>
          <p:cNvPr id="5" name="Slide Number Placeholder 4"/>
          <p:cNvSpPr>
            <a:spLocks noGrp="1"/>
          </p:cNvSpPr>
          <p:nvPr>
            <p:ph type="sldNum" sz="quarter" idx="12"/>
          </p:nvPr>
        </p:nvSpPr>
        <p:spPr>
          <a:xfrm>
            <a:off x="8610600" y="6479811"/>
            <a:ext cx="2743200" cy="365125"/>
          </a:xfrm>
        </p:spPr>
        <p:txBody>
          <a:bodyPr/>
          <a:lstStyle/>
          <a:p>
            <a:fld id="{BDCAA40D-665B-4853-BBC7-ECCA0561EC9E}" type="slidenum">
              <a:rPr lang="en-US" smtClean="0"/>
              <a:t>14</a:t>
            </a:fld>
            <a:endParaRPr lang="en-US"/>
          </a:p>
        </p:txBody>
      </p:sp>
      <p:sp>
        <p:nvSpPr>
          <p:cNvPr id="6" name="TextBox 5"/>
          <p:cNvSpPr txBox="1"/>
          <p:nvPr/>
        </p:nvSpPr>
        <p:spPr>
          <a:xfrm>
            <a:off x="627993" y="1333336"/>
            <a:ext cx="3951723" cy="5424562"/>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vsm_controller_ip</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#10.239.82.168</a:t>
            </a:r>
          </a:p>
          <a:p>
            <a:endParaRPr lang="en-US" sz="1050" dirty="0">
              <a:latin typeface="Courier New" panose="02070309020205020404" pitchFamily="49" charset="0"/>
              <a:cs typeface="Courier New" panose="02070309020205020404" pitchFamily="49" charset="0"/>
            </a:endParaRPr>
          </a:p>
          <a:p>
            <a:r>
              <a:rPr lang="en-US" sz="1050" dirty="0">
                <a:latin typeface="Courier New" panose="02070309020205020404" pitchFamily="49" charset="0"/>
                <a:cs typeface="Courier New" panose="02070309020205020404" pitchFamily="49" charset="0"/>
              </a:rPr>
              <a:t>[role]</a:t>
            </a:r>
          </a:p>
          <a:p>
            <a:r>
              <a:rPr lang="en-US" sz="1050" dirty="0">
                <a:latin typeface="Courier New" panose="02070309020205020404" pitchFamily="49" charset="0"/>
                <a:cs typeface="Courier New" panose="02070309020205020404" pitchFamily="49" charset="0"/>
              </a:rPr>
              <a:t>storage</a:t>
            </a:r>
          </a:p>
          <a:p>
            <a:r>
              <a:rPr lang="en-US" sz="1050" dirty="0">
                <a:latin typeface="Courier New" panose="02070309020205020404" pitchFamily="49" charset="0"/>
                <a:cs typeface="Courier New" panose="02070309020205020404" pitchFamily="49" charset="0"/>
              </a:rPr>
              <a:t>monitor</a:t>
            </a:r>
          </a:p>
          <a:p>
            <a:endParaRPr lang="en-US" sz="1050" dirty="0">
              <a:latin typeface="Courier New" panose="02070309020205020404" pitchFamily="49" charset="0"/>
              <a:cs typeface="Courier New" panose="02070309020205020404" pitchFamily="49" charset="0"/>
            </a:endParaRPr>
          </a:p>
          <a:p>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auth_key</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token-tenant</a:t>
            </a:r>
          </a:p>
          <a:p>
            <a:endParaRPr lang="en-US" sz="1050" dirty="0">
              <a:latin typeface="Courier New" panose="02070309020205020404" pitchFamily="49" charset="0"/>
              <a:cs typeface="Courier New" panose="02070309020205020404" pitchFamily="49" charset="0"/>
            </a:endParaRPr>
          </a:p>
          <a:p>
            <a:r>
              <a:rPr lang="en-US" sz="1050" dirty="0">
                <a:latin typeface="Courier New" panose="02070309020205020404" pitchFamily="49" charset="0"/>
                <a:cs typeface="Courier New" panose="02070309020205020404" pitchFamily="49" charset="0"/>
              </a:rPr>
              <a:t>[7200_rpm_sata]</a:t>
            </a:r>
          </a:p>
          <a:p>
            <a:r>
              <a:rPr lang="en-US" sz="1050" dirty="0">
                <a:latin typeface="Courier New" panose="02070309020205020404" pitchFamily="49" charset="0"/>
                <a:cs typeface="Courier New" panose="02070309020205020404" pitchFamily="49" charset="0"/>
              </a:rPr>
              <a:t>#format [</a:t>
            </a:r>
            <a:r>
              <a:rPr lang="en-US" sz="1050" dirty="0" err="1">
                <a:latin typeface="Courier New" panose="02070309020205020404" pitchFamily="49" charset="0"/>
                <a:cs typeface="Courier New" panose="02070309020205020404" pitchFamily="49" charset="0"/>
              </a:rPr>
              <a:t>sata_device</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journal_device</a:t>
            </a:r>
            <a:r>
              <a:rPr lang="en-US" sz="1050" dirty="0" smtClean="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%osd-by-path-1%   %journal-by-path-1%</a:t>
            </a:r>
          </a:p>
          <a:p>
            <a:r>
              <a:rPr lang="en-US" sz="1050" dirty="0">
                <a:latin typeface="Courier New" panose="02070309020205020404" pitchFamily="49" charset="0"/>
                <a:cs typeface="Courier New" panose="02070309020205020404" pitchFamily="49" charset="0"/>
              </a:rPr>
              <a:t>%osd-by-path-2%   %journal-by-path-2%</a:t>
            </a:r>
          </a:p>
          <a:p>
            <a:r>
              <a:rPr lang="en-US" sz="1050" dirty="0">
                <a:latin typeface="Courier New" panose="02070309020205020404" pitchFamily="49" charset="0"/>
                <a:cs typeface="Courier New" panose="02070309020205020404" pitchFamily="49" charset="0"/>
              </a:rPr>
              <a:t>%osd-by-path-3%   %journal-by-path-3%</a:t>
            </a:r>
          </a:p>
          <a:p>
            <a:r>
              <a:rPr lang="en-US" sz="1050" dirty="0">
                <a:latin typeface="Courier New" panose="02070309020205020404" pitchFamily="49" charset="0"/>
                <a:cs typeface="Courier New" panose="02070309020205020404" pitchFamily="49" charset="0"/>
              </a:rPr>
              <a:t>%osd-by-path-4%   %journal-by-path-4%</a:t>
            </a:r>
          </a:p>
          <a:p>
            <a:endParaRPr lang="en-US" sz="1050" dirty="0">
              <a:latin typeface="Courier New" panose="02070309020205020404" pitchFamily="49" charset="0"/>
              <a:cs typeface="Courier New" panose="02070309020205020404" pitchFamily="49" charset="0"/>
            </a:endParaRPr>
          </a:p>
          <a:p>
            <a:r>
              <a:rPr lang="en-US" sz="1050" dirty="0">
                <a:latin typeface="Courier New" panose="02070309020205020404" pitchFamily="49" charset="0"/>
                <a:cs typeface="Courier New" panose="02070309020205020404" pitchFamily="49" charset="0"/>
              </a:rPr>
              <a:t>[10krpm_sas]</a:t>
            </a:r>
          </a:p>
          <a:p>
            <a:r>
              <a:rPr lang="en-US" sz="1050" dirty="0">
                <a:latin typeface="Courier New" panose="02070309020205020404" pitchFamily="49" charset="0"/>
                <a:cs typeface="Courier New" panose="02070309020205020404" pitchFamily="49" charset="0"/>
              </a:rPr>
              <a:t>#format [</a:t>
            </a:r>
            <a:r>
              <a:rPr lang="en-US" sz="1050" dirty="0" err="1">
                <a:latin typeface="Courier New" panose="02070309020205020404" pitchFamily="49" charset="0"/>
                <a:cs typeface="Courier New" panose="02070309020205020404" pitchFamily="49" charset="0"/>
              </a:rPr>
              <a:t>sas_device</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journal_device</a:t>
            </a:r>
            <a:r>
              <a:rPr lang="en-US" sz="1050" dirty="0">
                <a:latin typeface="Courier New" panose="02070309020205020404" pitchFamily="49" charset="0"/>
                <a:cs typeface="Courier New" panose="02070309020205020404" pitchFamily="49" charset="0"/>
              </a:rPr>
              <a:t>] </a:t>
            </a:r>
          </a:p>
          <a:p>
            <a:r>
              <a:rPr lang="en-US" sz="1050" dirty="0" smtClean="0">
                <a:latin typeface="Courier New" panose="02070309020205020404" pitchFamily="49" charset="0"/>
                <a:cs typeface="Courier New" panose="02070309020205020404" pitchFamily="49" charset="0"/>
              </a:rPr>
              <a:t>%</a:t>
            </a:r>
            <a:r>
              <a:rPr lang="en-US" sz="1050" dirty="0">
                <a:latin typeface="Courier New" panose="02070309020205020404" pitchFamily="49" charset="0"/>
                <a:cs typeface="Courier New" panose="02070309020205020404" pitchFamily="49" charset="0"/>
              </a:rPr>
              <a:t>osd-by-path-5%   %journal-by-path-5%</a:t>
            </a:r>
          </a:p>
          <a:p>
            <a:r>
              <a:rPr lang="en-US" sz="1050" dirty="0">
                <a:latin typeface="Courier New" panose="02070309020205020404" pitchFamily="49" charset="0"/>
                <a:cs typeface="Courier New" panose="02070309020205020404" pitchFamily="49" charset="0"/>
              </a:rPr>
              <a:t>%osd-by-path-6%   %journal-by-path-6%</a:t>
            </a:r>
          </a:p>
          <a:p>
            <a:r>
              <a:rPr lang="en-US" sz="1050" dirty="0">
                <a:latin typeface="Courier New" panose="02070309020205020404" pitchFamily="49" charset="0"/>
                <a:cs typeface="Courier New" panose="02070309020205020404" pitchFamily="49" charset="0"/>
              </a:rPr>
              <a:t>%osd-by-path-7%   %journal-by-path-7</a:t>
            </a:r>
            <a:r>
              <a:rPr lang="en-US" sz="1050" dirty="0" smtClean="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%osd-by-path-7%   %journal-by-path-7</a:t>
            </a:r>
            <a:r>
              <a:rPr lang="en-US" sz="1050" dirty="0" smtClean="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a:latin typeface="Courier New" panose="02070309020205020404" pitchFamily="49" charset="0"/>
                <a:cs typeface="Courier New" panose="02070309020205020404" pitchFamily="49" charset="0"/>
              </a:rPr>
              <a:t>[ssd]</a:t>
            </a:r>
          </a:p>
          <a:p>
            <a:r>
              <a:rPr lang="en-US" sz="1050" dirty="0">
                <a:latin typeface="Courier New" panose="02070309020205020404" pitchFamily="49" charset="0"/>
                <a:cs typeface="Courier New" panose="02070309020205020404" pitchFamily="49" charset="0"/>
              </a:rPr>
              <a:t>#format [</a:t>
            </a:r>
            <a:r>
              <a:rPr lang="en-US" sz="1050" dirty="0" err="1">
                <a:latin typeface="Courier New" panose="02070309020205020404" pitchFamily="49" charset="0"/>
                <a:cs typeface="Courier New" panose="02070309020205020404" pitchFamily="49" charset="0"/>
              </a:rPr>
              <a:t>ssd_device</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journal_device</a:t>
            </a:r>
            <a:r>
              <a:rPr lang="en-US" sz="1050" dirty="0">
                <a:latin typeface="Courier New" panose="02070309020205020404" pitchFamily="49" charset="0"/>
                <a:cs typeface="Courier New" panose="02070309020205020404" pitchFamily="49" charset="0"/>
              </a:rPr>
              <a:t>] </a:t>
            </a:r>
          </a:p>
          <a:p>
            <a:endParaRPr lang="en-US" sz="1050" dirty="0">
              <a:latin typeface="Courier New" panose="02070309020205020404" pitchFamily="49" charset="0"/>
              <a:cs typeface="Courier New" panose="02070309020205020404" pitchFamily="49" charset="0"/>
            </a:endParaRPr>
          </a:p>
          <a:p>
            <a:r>
              <a:rPr lang="en-US" sz="1050" dirty="0">
                <a:latin typeface="Courier New" panose="02070309020205020404" pitchFamily="49" charset="0"/>
                <a:cs typeface="Courier New" panose="02070309020205020404" pitchFamily="49" charset="0"/>
              </a:rPr>
              <a:t>[ssd_cached_7200rpm_sata]</a:t>
            </a:r>
          </a:p>
          <a:p>
            <a:r>
              <a:rPr lang="en-US" sz="1050" dirty="0">
                <a:latin typeface="Courier New" panose="02070309020205020404" pitchFamily="49" charset="0"/>
                <a:cs typeface="Courier New" panose="02070309020205020404" pitchFamily="49" charset="0"/>
              </a:rPr>
              <a:t>#format [</a:t>
            </a:r>
            <a:r>
              <a:rPr lang="en-US" sz="1050" dirty="0" err="1">
                <a:latin typeface="Courier New" panose="02070309020205020404" pitchFamily="49" charset="0"/>
                <a:cs typeface="Courier New" panose="02070309020205020404" pitchFamily="49" charset="0"/>
              </a:rPr>
              <a:t>intel_cache_device</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journal_device</a:t>
            </a:r>
            <a:r>
              <a:rPr lang="en-US" sz="1050" dirty="0">
                <a:latin typeface="Courier New" panose="02070309020205020404" pitchFamily="49" charset="0"/>
                <a:cs typeface="Courier New" panose="02070309020205020404" pitchFamily="49" charset="0"/>
              </a:rPr>
              <a:t>] </a:t>
            </a:r>
          </a:p>
          <a:p>
            <a:endParaRPr lang="en-US" sz="1050" dirty="0">
              <a:latin typeface="Courier New" panose="02070309020205020404" pitchFamily="49" charset="0"/>
              <a:cs typeface="Courier New" panose="02070309020205020404" pitchFamily="49" charset="0"/>
            </a:endParaRPr>
          </a:p>
          <a:p>
            <a:r>
              <a:rPr lang="en-US" sz="1050" dirty="0">
                <a:latin typeface="Courier New" panose="02070309020205020404" pitchFamily="49" charset="0"/>
                <a:cs typeface="Courier New" panose="02070309020205020404" pitchFamily="49" charset="0"/>
              </a:rPr>
              <a:t>[ssd_cached_10krpm_sas]</a:t>
            </a:r>
          </a:p>
          <a:p>
            <a:r>
              <a:rPr lang="en-US" sz="1050" dirty="0">
                <a:latin typeface="Courier New" panose="02070309020205020404" pitchFamily="49" charset="0"/>
                <a:cs typeface="Courier New" panose="02070309020205020404" pitchFamily="49" charset="0"/>
              </a:rPr>
              <a:t>#format [</a:t>
            </a:r>
            <a:r>
              <a:rPr lang="en-US" sz="1050" dirty="0" err="1">
                <a:latin typeface="Courier New" panose="02070309020205020404" pitchFamily="49" charset="0"/>
                <a:cs typeface="Courier New" panose="02070309020205020404" pitchFamily="49" charset="0"/>
              </a:rPr>
              <a:t>intel_cache_device</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journal_device</a:t>
            </a:r>
            <a:r>
              <a:rPr lang="en-US" sz="1050" dirty="0">
                <a:latin typeface="Courier New" panose="02070309020205020404" pitchFamily="49" charset="0"/>
                <a:cs typeface="Courier New" panose="02070309020205020404" pitchFamily="49" charset="0"/>
              </a:rPr>
              <a:t>]</a:t>
            </a:r>
          </a:p>
        </p:txBody>
      </p:sp>
      <p:sp>
        <p:nvSpPr>
          <p:cNvPr id="7" name="Rounded Rectangular Callout 6"/>
          <p:cNvSpPr/>
          <p:nvPr/>
        </p:nvSpPr>
        <p:spPr>
          <a:xfrm>
            <a:off x="3431288" y="1226847"/>
            <a:ext cx="2935269" cy="458261"/>
          </a:xfrm>
          <a:prstGeom prst="wedgeRoundRectCallout">
            <a:avLst>
              <a:gd name="adj1" fmla="val -98714"/>
              <a:gd name="adj2" fmla="val 334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Address of VSM Controller</a:t>
            </a:r>
            <a:endParaRPr lang="en-US" dirty="0"/>
          </a:p>
        </p:txBody>
      </p:sp>
      <p:sp>
        <p:nvSpPr>
          <p:cNvPr id="8" name="Right Brace 7"/>
          <p:cNvSpPr/>
          <p:nvPr/>
        </p:nvSpPr>
        <p:spPr>
          <a:xfrm>
            <a:off x="1441997" y="1878685"/>
            <a:ext cx="202449" cy="47263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ounded Rectangular Callout 8"/>
          <p:cNvSpPr/>
          <p:nvPr/>
        </p:nvSpPr>
        <p:spPr>
          <a:xfrm>
            <a:off x="1923537" y="1754394"/>
            <a:ext cx="5312358" cy="703409"/>
          </a:xfrm>
          <a:prstGeom prst="wedgeRoundRectCallout">
            <a:avLst>
              <a:gd name="adj1" fmla="val -48870"/>
              <a:gd name="adj2" fmla="val 277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Include “storage” if server will host OSD daemons</a:t>
            </a:r>
          </a:p>
          <a:p>
            <a:pPr algn="ctr"/>
            <a:r>
              <a:rPr lang="en-US" dirty="0" smtClean="0"/>
              <a:t>Include “monitor” if server will host monitor daemons</a:t>
            </a:r>
            <a:endParaRPr lang="en-US" dirty="0"/>
          </a:p>
        </p:txBody>
      </p:sp>
      <p:sp>
        <p:nvSpPr>
          <p:cNvPr id="11" name="Rounded Rectangular Callout 10"/>
          <p:cNvSpPr/>
          <p:nvPr/>
        </p:nvSpPr>
        <p:spPr>
          <a:xfrm>
            <a:off x="2476453" y="2524412"/>
            <a:ext cx="4743499" cy="524757"/>
          </a:xfrm>
          <a:prstGeom prst="wedgeRoundRectCallout">
            <a:avLst>
              <a:gd name="adj1" fmla="val -64754"/>
              <a:gd name="adj2" fmla="val -78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Authentication key provided by authentication key tool on VSM controller node.</a:t>
            </a:r>
            <a:endParaRPr lang="en-US" dirty="0"/>
          </a:p>
        </p:txBody>
      </p:sp>
      <p:sp>
        <p:nvSpPr>
          <p:cNvPr id="12" name="Right Brace 11"/>
          <p:cNvSpPr/>
          <p:nvPr/>
        </p:nvSpPr>
        <p:spPr>
          <a:xfrm>
            <a:off x="3937375" y="3170675"/>
            <a:ext cx="255802" cy="85268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ounded Rectangular Callout 12"/>
          <p:cNvSpPr/>
          <p:nvPr/>
        </p:nvSpPr>
        <p:spPr>
          <a:xfrm>
            <a:off x="4414189" y="3237703"/>
            <a:ext cx="5905468" cy="703409"/>
          </a:xfrm>
          <a:prstGeom prst="wedgeRoundRectCallout">
            <a:avLst>
              <a:gd name="adj1" fmla="val -48870"/>
              <a:gd name="adj2" fmla="val 277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Storage Class  7200_rpm_sata: Specifies path to four 7200 RPM drives and their associated journal drives/partitions</a:t>
            </a:r>
            <a:endParaRPr lang="en-US" dirty="0"/>
          </a:p>
        </p:txBody>
      </p:sp>
      <p:sp>
        <p:nvSpPr>
          <p:cNvPr id="14" name="Right Brace 13"/>
          <p:cNvSpPr/>
          <p:nvPr/>
        </p:nvSpPr>
        <p:spPr>
          <a:xfrm>
            <a:off x="3937375" y="4312057"/>
            <a:ext cx="255802" cy="85268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ular Callout 14"/>
          <p:cNvSpPr/>
          <p:nvPr/>
        </p:nvSpPr>
        <p:spPr>
          <a:xfrm>
            <a:off x="4414189" y="4379085"/>
            <a:ext cx="5905468" cy="703409"/>
          </a:xfrm>
          <a:prstGeom prst="wedgeRoundRectCallout">
            <a:avLst>
              <a:gd name="adj1" fmla="val -48870"/>
              <a:gd name="adj2" fmla="val 277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Storage Class 10krpm_sas</a:t>
            </a:r>
            <a:r>
              <a:rPr lang="en-US" dirty="0" smtClean="0"/>
              <a:t>: </a:t>
            </a:r>
            <a:r>
              <a:rPr lang="en-US" dirty="0"/>
              <a:t>Specifies </a:t>
            </a:r>
            <a:r>
              <a:rPr lang="en-US" dirty="0" smtClean="0"/>
              <a:t>path to four 10K RPM drives and their associated journal drives/partitions</a:t>
            </a:r>
            <a:endParaRPr lang="en-US" dirty="0"/>
          </a:p>
        </p:txBody>
      </p:sp>
      <p:sp>
        <p:nvSpPr>
          <p:cNvPr id="16" name="Right Brace 15"/>
          <p:cNvSpPr/>
          <p:nvPr/>
        </p:nvSpPr>
        <p:spPr>
          <a:xfrm>
            <a:off x="4401126" y="5392616"/>
            <a:ext cx="178590" cy="122263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ounded Rectangular Callout 16"/>
          <p:cNvSpPr/>
          <p:nvPr/>
        </p:nvSpPr>
        <p:spPr>
          <a:xfrm>
            <a:off x="4829302" y="5740469"/>
            <a:ext cx="4813185" cy="499778"/>
          </a:xfrm>
          <a:prstGeom prst="wedgeRoundRectCallout">
            <a:avLst>
              <a:gd name="adj1" fmla="val -48870"/>
              <a:gd name="adj2" fmla="val 277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 drives associated with these </a:t>
            </a:r>
            <a:r>
              <a:rPr lang="en-US" dirty="0"/>
              <a:t>Storage </a:t>
            </a:r>
            <a:r>
              <a:rPr lang="en-US" dirty="0" smtClean="0"/>
              <a:t>Class</a:t>
            </a:r>
            <a:endParaRPr lang="en-US" dirty="0"/>
          </a:p>
        </p:txBody>
      </p:sp>
      <p:sp>
        <p:nvSpPr>
          <p:cNvPr id="18" name="Rounded Rectangle 17"/>
          <p:cNvSpPr/>
          <p:nvPr/>
        </p:nvSpPr>
        <p:spPr>
          <a:xfrm>
            <a:off x="7383011" y="1223889"/>
            <a:ext cx="4700132" cy="1774249"/>
          </a:xfrm>
          <a:prstGeom prst="roundRect">
            <a:avLst>
              <a:gd name="adj" fmla="val 6248"/>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smtClean="0"/>
              <a:t>Server </a:t>
            </a:r>
            <a:r>
              <a:rPr lang="en-US" sz="2400" u="sng" dirty="0"/>
              <a:t>M</a:t>
            </a:r>
            <a:r>
              <a:rPr lang="en-US" sz="2400" u="sng" dirty="0" smtClean="0"/>
              <a:t>anifest </a:t>
            </a:r>
            <a:r>
              <a:rPr lang="en-US" sz="2400" u="sng" dirty="0"/>
              <a:t>F</a:t>
            </a:r>
            <a:r>
              <a:rPr lang="en-US" sz="2400" u="sng" dirty="0" smtClean="0"/>
              <a:t>ile </a:t>
            </a:r>
          </a:p>
          <a:p>
            <a:pPr marL="117475" indent="-117475">
              <a:buFont typeface="Arial" panose="020B0604020202020204" pitchFamily="34" charset="0"/>
              <a:buChar char="•"/>
            </a:pPr>
            <a:r>
              <a:rPr lang="en-US" sz="1700" dirty="0" smtClean="0"/>
              <a:t>Resides on each server that VSM manages.  </a:t>
            </a:r>
          </a:p>
          <a:p>
            <a:pPr marL="117475" indent="-117475">
              <a:buFont typeface="Arial" panose="020B0604020202020204" pitchFamily="34" charset="0"/>
              <a:buChar char="•"/>
            </a:pPr>
            <a:r>
              <a:rPr lang="en-US" sz="1700" dirty="0" smtClean="0"/>
              <a:t>Defines how storage is configured on each server</a:t>
            </a:r>
          </a:p>
          <a:p>
            <a:pPr marL="117475" indent="-117475">
              <a:buFont typeface="Arial" panose="020B0604020202020204" pitchFamily="34" charset="0"/>
              <a:buChar char="•"/>
            </a:pPr>
            <a:r>
              <a:rPr lang="en-US" sz="1700" dirty="0" smtClean="0"/>
              <a:t>Identifies other roles (Ceph daemons) that should be run on the server</a:t>
            </a:r>
          </a:p>
          <a:p>
            <a:pPr marL="117475" indent="-117475">
              <a:buFont typeface="Arial" panose="020B0604020202020204" pitchFamily="34" charset="0"/>
              <a:buChar char="•"/>
            </a:pPr>
            <a:r>
              <a:rPr lang="en-US" sz="1700" dirty="0" smtClean="0"/>
              <a:t>Authenticates servers to VSM controller</a:t>
            </a:r>
            <a:endParaRPr lang="en-US" sz="1700" dirty="0"/>
          </a:p>
        </p:txBody>
      </p:sp>
      <p:sp>
        <p:nvSpPr>
          <p:cNvPr id="19" name="Rounded Rectangle 18"/>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VSM Concepts</a:t>
            </a:r>
            <a:endParaRPr lang="en-US" dirty="0"/>
          </a:p>
        </p:txBody>
      </p:sp>
    </p:spTree>
    <p:extLst>
      <p:ext uri="{BB962C8B-B14F-4D97-AF65-F5344CB8AC3E}">
        <p14:creationId xmlns:p14="http://schemas.microsoft.com/office/powerpoint/2010/main" val="216478118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Intel Confidential – Virtual Storage Manager 0.5</a:t>
            </a:r>
            <a:endParaRPr lang="en-US" dirty="0" smtClean="0"/>
          </a:p>
        </p:txBody>
      </p:sp>
      <p:sp>
        <p:nvSpPr>
          <p:cNvPr id="6" name="Slide Number Placeholder 5"/>
          <p:cNvSpPr>
            <a:spLocks noGrp="1"/>
          </p:cNvSpPr>
          <p:nvPr>
            <p:ph type="sldNum" sz="quarter" idx="12"/>
          </p:nvPr>
        </p:nvSpPr>
        <p:spPr/>
        <p:txBody>
          <a:bodyPr/>
          <a:lstStyle/>
          <a:p>
            <a:fld id="{BDCAA40D-665B-4853-BBC7-ECCA0561EC9E}" type="slidenum">
              <a:rPr lang="en-US" smtClean="0"/>
              <a:t>15</a:t>
            </a:fld>
            <a:endParaRPr lang="en-US"/>
          </a:p>
        </p:txBody>
      </p:sp>
      <p:sp>
        <p:nvSpPr>
          <p:cNvPr id="7" name="TextBox 6"/>
          <p:cNvSpPr txBox="1"/>
          <p:nvPr/>
        </p:nvSpPr>
        <p:spPr>
          <a:xfrm>
            <a:off x="3573740" y="2508069"/>
            <a:ext cx="5044522" cy="707886"/>
          </a:xfrm>
          <a:prstGeom prst="rect">
            <a:avLst/>
          </a:prstGeom>
          <a:noFill/>
        </p:spPr>
        <p:txBody>
          <a:bodyPr wrap="none" rtlCol="0">
            <a:spAutoFit/>
          </a:bodyPr>
          <a:lstStyle/>
          <a:p>
            <a:pPr algn="ctr"/>
            <a:r>
              <a:rPr lang="en-US" sz="4000" dirty="0" smtClean="0"/>
              <a:t>Part 2: VSM Operations</a:t>
            </a:r>
            <a:endParaRPr lang="en-US" sz="4000" dirty="0"/>
          </a:p>
        </p:txBody>
      </p:sp>
    </p:spTree>
    <p:extLst>
      <p:ext uri="{BB962C8B-B14F-4D97-AF65-F5344CB8AC3E}">
        <p14:creationId xmlns:p14="http://schemas.microsoft.com/office/powerpoint/2010/main" val="420032030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479178" y="6665553"/>
            <a:ext cx="5544285" cy="1325563"/>
          </a:xfrm>
        </p:spPr>
        <p:txBody>
          <a:bodyPr>
            <a:normAutofit/>
          </a:bodyPr>
          <a:lstStyle/>
          <a:p>
            <a:pPr algn="ctr"/>
            <a:r>
              <a:rPr lang="en-US" sz="4000" dirty="0" smtClean="0"/>
              <a:t>Part 2: VSM Operations</a:t>
            </a:r>
            <a:endParaRPr lang="en-US" sz="4000" dirty="0"/>
          </a:p>
        </p:txBody>
      </p:sp>
      <p:sp>
        <p:nvSpPr>
          <p:cNvPr id="6" name="Rounded Rectangle 5"/>
          <p:cNvSpPr/>
          <p:nvPr/>
        </p:nvSpPr>
        <p:spPr>
          <a:xfrm>
            <a:off x="429876" y="1111794"/>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Getting Started</a:t>
            </a:r>
            <a:endParaRPr lang="en-US" dirty="0"/>
          </a:p>
        </p:txBody>
      </p:sp>
      <p:sp>
        <p:nvSpPr>
          <p:cNvPr id="7" name="Rounded Rectangle 6"/>
          <p:cNvSpPr/>
          <p:nvPr/>
        </p:nvSpPr>
        <p:spPr>
          <a:xfrm>
            <a:off x="4469759" y="1109545"/>
            <a:ext cx="1603749" cy="62754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EULA</a:t>
            </a:r>
            <a:endParaRPr lang="en-US" dirty="0"/>
          </a:p>
        </p:txBody>
      </p:sp>
      <p:sp>
        <p:nvSpPr>
          <p:cNvPr id="8" name="Rounded Rectangle 7"/>
          <p:cNvSpPr/>
          <p:nvPr/>
        </p:nvSpPr>
        <p:spPr>
          <a:xfrm>
            <a:off x="6381365" y="1109545"/>
            <a:ext cx="1603749" cy="62754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Create Cluster</a:t>
            </a:r>
            <a:endParaRPr lang="en-US" dirty="0"/>
          </a:p>
        </p:txBody>
      </p:sp>
      <p:sp>
        <p:nvSpPr>
          <p:cNvPr id="9" name="Rounded Rectangle 8"/>
          <p:cNvSpPr/>
          <p:nvPr/>
        </p:nvSpPr>
        <p:spPr>
          <a:xfrm>
            <a:off x="429876" y="2796616"/>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Monitoring Cluster Health</a:t>
            </a:r>
            <a:endParaRPr lang="en-US" dirty="0"/>
          </a:p>
        </p:txBody>
      </p:sp>
      <p:sp>
        <p:nvSpPr>
          <p:cNvPr id="10" name="Rounded Rectangle 9"/>
          <p:cNvSpPr/>
          <p:nvPr/>
        </p:nvSpPr>
        <p:spPr>
          <a:xfrm>
            <a:off x="4469763" y="2796616"/>
            <a:ext cx="1603748" cy="62754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OSD Status</a:t>
            </a:r>
            <a:endParaRPr lang="en-US" dirty="0"/>
          </a:p>
        </p:txBody>
      </p:sp>
      <p:sp>
        <p:nvSpPr>
          <p:cNvPr id="11" name="Rounded Rectangle 10"/>
          <p:cNvSpPr/>
          <p:nvPr/>
        </p:nvSpPr>
        <p:spPr>
          <a:xfrm>
            <a:off x="6381366" y="2796616"/>
            <a:ext cx="1603749" cy="62754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Monitor  Status</a:t>
            </a:r>
            <a:endParaRPr lang="en-US" dirty="0"/>
          </a:p>
        </p:txBody>
      </p:sp>
      <p:sp>
        <p:nvSpPr>
          <p:cNvPr id="12" name="Rounded Rectangle 11"/>
          <p:cNvSpPr/>
          <p:nvPr/>
        </p:nvSpPr>
        <p:spPr>
          <a:xfrm>
            <a:off x="8292970" y="2796616"/>
            <a:ext cx="1603749" cy="62754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PG  Status</a:t>
            </a:r>
            <a:endParaRPr lang="en-US" dirty="0"/>
          </a:p>
        </p:txBody>
      </p:sp>
      <p:cxnSp>
        <p:nvCxnSpPr>
          <p:cNvPr id="17" name="Straight Arrow Connector 16"/>
          <p:cNvCxnSpPr>
            <a:stCxn id="9" idx="3"/>
            <a:endCxn id="48" idx="1"/>
          </p:cNvCxnSpPr>
          <p:nvPr/>
        </p:nvCxnSpPr>
        <p:spPr>
          <a:xfrm>
            <a:off x="2196652" y="3110388"/>
            <a:ext cx="36150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3"/>
            <a:endCxn id="11" idx="1"/>
          </p:cNvCxnSpPr>
          <p:nvPr/>
        </p:nvCxnSpPr>
        <p:spPr>
          <a:xfrm>
            <a:off x="6073511" y="3110388"/>
            <a:ext cx="30785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1" idx="3"/>
            <a:endCxn id="12" idx="1"/>
          </p:cNvCxnSpPr>
          <p:nvPr/>
        </p:nvCxnSpPr>
        <p:spPr>
          <a:xfrm>
            <a:off x="7985115" y="3110388"/>
            <a:ext cx="30785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6" idx="3"/>
            <a:endCxn id="62" idx="1"/>
          </p:cNvCxnSpPr>
          <p:nvPr/>
        </p:nvCxnSpPr>
        <p:spPr>
          <a:xfrm flipV="1">
            <a:off x="2196652" y="1422910"/>
            <a:ext cx="355270" cy="26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7" idx="3"/>
            <a:endCxn id="8" idx="1"/>
          </p:cNvCxnSpPr>
          <p:nvPr/>
        </p:nvCxnSpPr>
        <p:spPr>
          <a:xfrm>
            <a:off x="6073508" y="1423317"/>
            <a:ext cx="3078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429876" y="3561589"/>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Managing Servers</a:t>
            </a:r>
            <a:endParaRPr lang="en-US" dirty="0"/>
          </a:p>
        </p:txBody>
      </p:sp>
      <p:sp>
        <p:nvSpPr>
          <p:cNvPr id="40" name="Rounded Rectangle 39"/>
          <p:cNvSpPr/>
          <p:nvPr/>
        </p:nvSpPr>
        <p:spPr>
          <a:xfrm>
            <a:off x="4469761" y="3561365"/>
            <a:ext cx="1603750" cy="62754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t>Add &amp; Remove Servers</a:t>
            </a:r>
            <a:endParaRPr lang="en-US" dirty="0"/>
          </a:p>
        </p:txBody>
      </p:sp>
      <p:sp>
        <p:nvSpPr>
          <p:cNvPr id="45" name="Rounded Rectangle 44"/>
          <p:cNvSpPr/>
          <p:nvPr/>
        </p:nvSpPr>
        <p:spPr>
          <a:xfrm>
            <a:off x="6381365" y="3553543"/>
            <a:ext cx="1603750" cy="62754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t>Add &amp; Remove Monitors</a:t>
            </a:r>
            <a:endParaRPr lang="en-US" dirty="0"/>
          </a:p>
        </p:txBody>
      </p:sp>
      <p:sp>
        <p:nvSpPr>
          <p:cNvPr id="46" name="Rounded Rectangle 45"/>
          <p:cNvSpPr/>
          <p:nvPr/>
        </p:nvSpPr>
        <p:spPr>
          <a:xfrm>
            <a:off x="8292969" y="3553543"/>
            <a:ext cx="1603750" cy="62754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Stop &amp; Start Servers</a:t>
            </a:r>
            <a:endParaRPr lang="en-US" dirty="0"/>
          </a:p>
        </p:txBody>
      </p:sp>
      <p:sp>
        <p:nvSpPr>
          <p:cNvPr id="48" name="Rounded Rectangle 47"/>
          <p:cNvSpPr/>
          <p:nvPr/>
        </p:nvSpPr>
        <p:spPr>
          <a:xfrm>
            <a:off x="2558160" y="2796616"/>
            <a:ext cx="1603748" cy="62754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Dashboard Overview</a:t>
            </a:r>
            <a:endParaRPr lang="en-US" dirty="0"/>
          </a:p>
        </p:txBody>
      </p:sp>
      <p:cxnSp>
        <p:nvCxnSpPr>
          <p:cNvPr id="51" name="Straight Arrow Connector 50"/>
          <p:cNvCxnSpPr>
            <a:stCxn id="48" idx="3"/>
            <a:endCxn id="10" idx="1"/>
          </p:cNvCxnSpPr>
          <p:nvPr/>
        </p:nvCxnSpPr>
        <p:spPr>
          <a:xfrm>
            <a:off x="4161908" y="3110388"/>
            <a:ext cx="30785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Rounded Rectangle 51"/>
          <p:cNvSpPr/>
          <p:nvPr/>
        </p:nvSpPr>
        <p:spPr>
          <a:xfrm>
            <a:off x="429876" y="1951005"/>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Managing Capacity</a:t>
            </a:r>
            <a:endParaRPr lang="en-US" dirty="0"/>
          </a:p>
        </p:txBody>
      </p:sp>
      <p:sp>
        <p:nvSpPr>
          <p:cNvPr id="53" name="Rounded Rectangle 52"/>
          <p:cNvSpPr/>
          <p:nvPr/>
        </p:nvSpPr>
        <p:spPr>
          <a:xfrm>
            <a:off x="6403858" y="1951005"/>
            <a:ext cx="1603749" cy="62754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Creating Storage Pools</a:t>
            </a:r>
            <a:endParaRPr lang="en-US" dirty="0"/>
          </a:p>
        </p:txBody>
      </p:sp>
      <p:sp>
        <p:nvSpPr>
          <p:cNvPr id="54" name="Rounded Rectangle 53"/>
          <p:cNvSpPr/>
          <p:nvPr/>
        </p:nvSpPr>
        <p:spPr>
          <a:xfrm>
            <a:off x="429876" y="4389004"/>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Managing Storage Devices</a:t>
            </a:r>
            <a:endParaRPr lang="en-US" dirty="0"/>
          </a:p>
        </p:txBody>
      </p:sp>
      <p:sp>
        <p:nvSpPr>
          <p:cNvPr id="55" name="Rounded Rectangle 54"/>
          <p:cNvSpPr/>
          <p:nvPr/>
        </p:nvSpPr>
        <p:spPr>
          <a:xfrm>
            <a:off x="4469761" y="4389004"/>
            <a:ext cx="1603750" cy="62754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Restart OSDs</a:t>
            </a:r>
            <a:endParaRPr lang="en-US" dirty="0"/>
          </a:p>
        </p:txBody>
      </p:sp>
      <p:sp>
        <p:nvSpPr>
          <p:cNvPr id="56" name="Rounded Rectangle 55"/>
          <p:cNvSpPr/>
          <p:nvPr/>
        </p:nvSpPr>
        <p:spPr>
          <a:xfrm>
            <a:off x="6381365" y="4389004"/>
            <a:ext cx="1603750" cy="62754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Remove OSDs</a:t>
            </a:r>
            <a:endParaRPr lang="en-US" dirty="0"/>
          </a:p>
        </p:txBody>
      </p:sp>
      <p:sp>
        <p:nvSpPr>
          <p:cNvPr id="57" name="Rounded Rectangle 56"/>
          <p:cNvSpPr/>
          <p:nvPr/>
        </p:nvSpPr>
        <p:spPr>
          <a:xfrm>
            <a:off x="8292969" y="4389004"/>
            <a:ext cx="1603750" cy="62754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Restore OSDs</a:t>
            </a:r>
            <a:endParaRPr lang="en-US" dirty="0"/>
          </a:p>
        </p:txBody>
      </p:sp>
      <p:sp>
        <p:nvSpPr>
          <p:cNvPr id="59" name="Rounded Rectangle 58"/>
          <p:cNvSpPr/>
          <p:nvPr/>
        </p:nvSpPr>
        <p:spPr>
          <a:xfrm>
            <a:off x="2558157" y="3561365"/>
            <a:ext cx="1603750" cy="62754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Manage Servers</a:t>
            </a:r>
            <a:endParaRPr lang="en-US" dirty="0"/>
          </a:p>
        </p:txBody>
      </p:sp>
      <p:sp>
        <p:nvSpPr>
          <p:cNvPr id="60" name="Rounded Rectangle 59"/>
          <p:cNvSpPr/>
          <p:nvPr/>
        </p:nvSpPr>
        <p:spPr>
          <a:xfrm>
            <a:off x="2558157" y="4389004"/>
            <a:ext cx="1603750" cy="62754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Manage Devices</a:t>
            </a:r>
            <a:endParaRPr lang="en-US" dirty="0"/>
          </a:p>
        </p:txBody>
      </p:sp>
      <p:sp>
        <p:nvSpPr>
          <p:cNvPr id="61" name="Rounded Rectangle 60"/>
          <p:cNvSpPr/>
          <p:nvPr/>
        </p:nvSpPr>
        <p:spPr>
          <a:xfrm>
            <a:off x="4492251" y="1951005"/>
            <a:ext cx="1603749" cy="62754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Manage Pools</a:t>
            </a:r>
            <a:endParaRPr lang="en-US" dirty="0"/>
          </a:p>
        </p:txBody>
      </p:sp>
      <p:cxnSp>
        <p:nvCxnSpPr>
          <p:cNvPr id="67" name="Straight Arrow Connector 66"/>
          <p:cNvCxnSpPr>
            <a:stCxn id="39" idx="3"/>
            <a:endCxn id="59" idx="1"/>
          </p:cNvCxnSpPr>
          <p:nvPr/>
        </p:nvCxnSpPr>
        <p:spPr>
          <a:xfrm flipV="1">
            <a:off x="2196652" y="3875137"/>
            <a:ext cx="361505" cy="2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0" idx="3"/>
            <a:endCxn id="45" idx="1"/>
          </p:cNvCxnSpPr>
          <p:nvPr/>
        </p:nvCxnSpPr>
        <p:spPr>
          <a:xfrm flipV="1">
            <a:off x="6073511" y="3867315"/>
            <a:ext cx="307854" cy="78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45" idx="3"/>
            <a:endCxn id="46" idx="1"/>
          </p:cNvCxnSpPr>
          <p:nvPr/>
        </p:nvCxnSpPr>
        <p:spPr>
          <a:xfrm>
            <a:off x="7985115" y="3867315"/>
            <a:ext cx="3078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59" idx="3"/>
            <a:endCxn id="40" idx="1"/>
          </p:cNvCxnSpPr>
          <p:nvPr/>
        </p:nvCxnSpPr>
        <p:spPr>
          <a:xfrm>
            <a:off x="4161907" y="3875137"/>
            <a:ext cx="3078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54" idx="3"/>
            <a:endCxn id="60" idx="1"/>
          </p:cNvCxnSpPr>
          <p:nvPr/>
        </p:nvCxnSpPr>
        <p:spPr>
          <a:xfrm>
            <a:off x="2196652" y="4702776"/>
            <a:ext cx="36150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55" idx="3"/>
            <a:endCxn id="56" idx="1"/>
          </p:cNvCxnSpPr>
          <p:nvPr/>
        </p:nvCxnSpPr>
        <p:spPr>
          <a:xfrm>
            <a:off x="6073511" y="4702776"/>
            <a:ext cx="3078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56" idx="3"/>
            <a:endCxn id="57" idx="1"/>
          </p:cNvCxnSpPr>
          <p:nvPr/>
        </p:nvCxnSpPr>
        <p:spPr>
          <a:xfrm>
            <a:off x="7985115" y="4702776"/>
            <a:ext cx="3078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60" idx="3"/>
            <a:endCxn id="55" idx="1"/>
          </p:cNvCxnSpPr>
          <p:nvPr/>
        </p:nvCxnSpPr>
        <p:spPr>
          <a:xfrm>
            <a:off x="4161907" y="4702776"/>
            <a:ext cx="3078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V="1">
            <a:off x="2196652" y="2263291"/>
            <a:ext cx="361792" cy="29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6096000" y="2264776"/>
            <a:ext cx="30785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0" name="Rounded Rectangle 109"/>
          <p:cNvSpPr/>
          <p:nvPr/>
        </p:nvSpPr>
        <p:spPr>
          <a:xfrm>
            <a:off x="10204576" y="2796616"/>
            <a:ext cx="1603749" cy="62754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MDS  Status</a:t>
            </a:r>
            <a:endParaRPr lang="en-US" dirty="0"/>
          </a:p>
        </p:txBody>
      </p:sp>
      <p:cxnSp>
        <p:nvCxnSpPr>
          <p:cNvPr id="117" name="Straight Arrow Connector 116"/>
          <p:cNvCxnSpPr>
            <a:stCxn id="12" idx="3"/>
            <a:endCxn id="110" idx="1"/>
          </p:cNvCxnSpPr>
          <p:nvPr/>
        </p:nvCxnSpPr>
        <p:spPr>
          <a:xfrm>
            <a:off x="9896719" y="3110388"/>
            <a:ext cx="3078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5" name="Rounded Rectangle 124"/>
          <p:cNvSpPr/>
          <p:nvPr/>
        </p:nvSpPr>
        <p:spPr>
          <a:xfrm>
            <a:off x="8292969" y="1951004"/>
            <a:ext cx="1603749" cy="62754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RBD  Status</a:t>
            </a:r>
            <a:endParaRPr lang="en-US" dirty="0"/>
          </a:p>
        </p:txBody>
      </p:sp>
      <p:cxnSp>
        <p:nvCxnSpPr>
          <p:cNvPr id="154" name="Straight Arrow Connector 153"/>
          <p:cNvCxnSpPr>
            <a:stCxn id="53" idx="3"/>
            <a:endCxn id="125" idx="1"/>
          </p:cNvCxnSpPr>
          <p:nvPr/>
        </p:nvCxnSpPr>
        <p:spPr>
          <a:xfrm flipV="1">
            <a:off x="8007607" y="2264776"/>
            <a:ext cx="285362"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7" name="Rounded Rectangle 166"/>
          <p:cNvSpPr/>
          <p:nvPr/>
        </p:nvSpPr>
        <p:spPr>
          <a:xfrm>
            <a:off x="429876" y="5214839"/>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Working with OpenStack</a:t>
            </a:r>
            <a:endParaRPr lang="en-US" dirty="0"/>
          </a:p>
        </p:txBody>
      </p:sp>
      <p:sp>
        <p:nvSpPr>
          <p:cNvPr id="168" name="Rounded Rectangle 167"/>
          <p:cNvSpPr/>
          <p:nvPr/>
        </p:nvSpPr>
        <p:spPr>
          <a:xfrm>
            <a:off x="2558155" y="5214839"/>
            <a:ext cx="1603750" cy="62754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OpenStack Access</a:t>
            </a:r>
            <a:endParaRPr lang="en-US" dirty="0"/>
          </a:p>
        </p:txBody>
      </p:sp>
      <p:sp>
        <p:nvSpPr>
          <p:cNvPr id="169" name="Rounded Rectangle 168"/>
          <p:cNvSpPr/>
          <p:nvPr/>
        </p:nvSpPr>
        <p:spPr>
          <a:xfrm>
            <a:off x="4489005" y="5214839"/>
            <a:ext cx="1603750" cy="62754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Managing Pools</a:t>
            </a:r>
            <a:endParaRPr lang="en-US" dirty="0"/>
          </a:p>
        </p:txBody>
      </p:sp>
      <p:cxnSp>
        <p:nvCxnSpPr>
          <p:cNvPr id="170" name="Straight Arrow Connector 169"/>
          <p:cNvCxnSpPr>
            <a:stCxn id="167" idx="3"/>
            <a:endCxn id="168" idx="1"/>
          </p:cNvCxnSpPr>
          <p:nvPr/>
        </p:nvCxnSpPr>
        <p:spPr>
          <a:xfrm>
            <a:off x="2196652" y="5528611"/>
            <a:ext cx="36150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a:stCxn id="168" idx="3"/>
            <a:endCxn id="169" idx="1"/>
          </p:cNvCxnSpPr>
          <p:nvPr/>
        </p:nvCxnSpPr>
        <p:spPr>
          <a:xfrm>
            <a:off x="4161905" y="5528611"/>
            <a:ext cx="3271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6" name="Rounded Rectangle 175"/>
          <p:cNvSpPr/>
          <p:nvPr/>
        </p:nvSpPr>
        <p:spPr>
          <a:xfrm>
            <a:off x="423642" y="604067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Managing VSM</a:t>
            </a:r>
            <a:endParaRPr lang="en-US" dirty="0"/>
          </a:p>
        </p:txBody>
      </p:sp>
      <p:sp>
        <p:nvSpPr>
          <p:cNvPr id="177" name="Rounded Rectangle 176"/>
          <p:cNvSpPr/>
          <p:nvPr/>
        </p:nvSpPr>
        <p:spPr>
          <a:xfrm>
            <a:off x="2551921" y="6040672"/>
            <a:ext cx="1603750" cy="62754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Manage VSM Users</a:t>
            </a:r>
            <a:endParaRPr lang="en-US" dirty="0"/>
          </a:p>
        </p:txBody>
      </p:sp>
      <p:sp>
        <p:nvSpPr>
          <p:cNvPr id="178" name="Rounded Rectangle 177"/>
          <p:cNvSpPr/>
          <p:nvPr/>
        </p:nvSpPr>
        <p:spPr>
          <a:xfrm>
            <a:off x="4482771" y="6040672"/>
            <a:ext cx="1603750" cy="62754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Manage VSM Configuration</a:t>
            </a:r>
            <a:endParaRPr lang="en-US" dirty="0"/>
          </a:p>
        </p:txBody>
      </p:sp>
      <p:cxnSp>
        <p:nvCxnSpPr>
          <p:cNvPr id="179" name="Straight Arrow Connector 178"/>
          <p:cNvCxnSpPr>
            <a:stCxn id="176" idx="3"/>
            <a:endCxn id="177" idx="1"/>
          </p:cNvCxnSpPr>
          <p:nvPr/>
        </p:nvCxnSpPr>
        <p:spPr>
          <a:xfrm>
            <a:off x="2190418" y="6354444"/>
            <a:ext cx="36150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a:stCxn id="177" idx="3"/>
            <a:endCxn id="178" idx="1"/>
          </p:cNvCxnSpPr>
          <p:nvPr/>
        </p:nvCxnSpPr>
        <p:spPr>
          <a:xfrm>
            <a:off x="4155671" y="6354444"/>
            <a:ext cx="3271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p:txBody>
          <a:bodyPr/>
          <a:lstStyle/>
          <a:p>
            <a:r>
              <a:rPr lang="en-US" smtClean="0"/>
              <a:t>Intel Confidential – Virtual Storage Manager 0.5</a:t>
            </a:r>
            <a:endParaRPr lang="en-US" dirty="0" smtClean="0"/>
          </a:p>
        </p:txBody>
      </p:sp>
      <p:sp>
        <p:nvSpPr>
          <p:cNvPr id="3" name="Slide Number Placeholder 2"/>
          <p:cNvSpPr>
            <a:spLocks noGrp="1"/>
          </p:cNvSpPr>
          <p:nvPr>
            <p:ph type="sldNum" sz="quarter" idx="12"/>
          </p:nvPr>
        </p:nvSpPr>
        <p:spPr/>
        <p:txBody>
          <a:bodyPr/>
          <a:lstStyle/>
          <a:p>
            <a:fld id="{BDCAA40D-665B-4853-BBC7-ECCA0561EC9E}" type="slidenum">
              <a:rPr lang="en-US" smtClean="0"/>
              <a:t>16</a:t>
            </a:fld>
            <a:endParaRPr lang="en-US"/>
          </a:p>
        </p:txBody>
      </p:sp>
      <p:sp>
        <p:nvSpPr>
          <p:cNvPr id="62" name="Rounded Rectangle 61"/>
          <p:cNvSpPr/>
          <p:nvPr/>
        </p:nvSpPr>
        <p:spPr>
          <a:xfrm>
            <a:off x="2551922" y="1109138"/>
            <a:ext cx="1603749" cy="62754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 In</a:t>
            </a:r>
            <a:endParaRPr lang="en-US" dirty="0"/>
          </a:p>
        </p:txBody>
      </p:sp>
      <p:cxnSp>
        <p:nvCxnSpPr>
          <p:cNvPr id="63" name="Straight Arrow Connector 62"/>
          <p:cNvCxnSpPr>
            <a:stCxn id="62" idx="3"/>
            <a:endCxn id="7" idx="1"/>
          </p:cNvCxnSpPr>
          <p:nvPr/>
        </p:nvCxnSpPr>
        <p:spPr>
          <a:xfrm>
            <a:off x="4155671" y="1422910"/>
            <a:ext cx="314088" cy="4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a:off x="8292970" y="1109137"/>
            <a:ext cx="1603749" cy="62754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Navigation</a:t>
            </a:r>
            <a:endParaRPr lang="en-US" dirty="0"/>
          </a:p>
        </p:txBody>
      </p:sp>
      <p:cxnSp>
        <p:nvCxnSpPr>
          <p:cNvPr id="75" name="Straight Arrow Connector 74"/>
          <p:cNvCxnSpPr>
            <a:stCxn id="8" idx="3"/>
            <a:endCxn id="66" idx="1"/>
          </p:cNvCxnSpPr>
          <p:nvPr/>
        </p:nvCxnSpPr>
        <p:spPr>
          <a:xfrm flipV="1">
            <a:off x="7985114" y="1422909"/>
            <a:ext cx="307856" cy="4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6" name="Rounded Rectangle 75"/>
          <p:cNvSpPr/>
          <p:nvPr/>
        </p:nvSpPr>
        <p:spPr>
          <a:xfrm>
            <a:off x="2558444" y="1951005"/>
            <a:ext cx="1603749" cy="62754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Storage Group Status</a:t>
            </a:r>
            <a:endParaRPr lang="en-US" dirty="0"/>
          </a:p>
        </p:txBody>
      </p:sp>
      <p:cxnSp>
        <p:nvCxnSpPr>
          <p:cNvPr id="77" name="Straight Arrow Connector 76"/>
          <p:cNvCxnSpPr/>
          <p:nvPr/>
        </p:nvCxnSpPr>
        <p:spPr>
          <a:xfrm>
            <a:off x="4162193" y="2264776"/>
            <a:ext cx="33005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p:cNvSpPr/>
          <p:nvPr/>
        </p:nvSpPr>
        <p:spPr>
          <a:xfrm>
            <a:off x="10206259" y="1109136"/>
            <a:ext cx="1603748" cy="62754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Dashboard Overview</a:t>
            </a:r>
            <a:endParaRPr lang="en-US" dirty="0"/>
          </a:p>
        </p:txBody>
      </p:sp>
      <p:cxnSp>
        <p:nvCxnSpPr>
          <p:cNvPr id="78" name="Straight Arrow Connector 77"/>
          <p:cNvCxnSpPr>
            <a:stCxn id="66" idx="3"/>
            <a:endCxn id="65" idx="1"/>
          </p:cNvCxnSpPr>
          <p:nvPr/>
        </p:nvCxnSpPr>
        <p:spPr>
          <a:xfrm flipV="1">
            <a:off x="9896719" y="1422908"/>
            <a:ext cx="30954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60812" y="42258"/>
            <a:ext cx="4243982" cy="830997"/>
          </a:xfrm>
          <a:prstGeom prst="rect">
            <a:avLst/>
          </a:prstGeom>
        </p:spPr>
        <p:txBody>
          <a:bodyPr wrap="none">
            <a:spAutoFit/>
          </a:bodyPr>
          <a:lstStyle/>
          <a:p>
            <a:r>
              <a:rPr lang="en-US" sz="4800" dirty="0"/>
              <a:t>VSM Operations</a:t>
            </a:r>
          </a:p>
        </p:txBody>
      </p:sp>
    </p:spTree>
    <p:extLst>
      <p:ext uri="{BB962C8B-B14F-4D97-AF65-F5344CB8AC3E}">
        <p14:creationId xmlns:p14="http://schemas.microsoft.com/office/powerpoint/2010/main" val="325532730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17</a:t>
            </a:fld>
            <a:endParaRPr lang="en-US"/>
          </a:p>
        </p:txBody>
      </p:sp>
      <p:sp>
        <p:nvSpPr>
          <p:cNvPr id="5" name="Rounded Rectangle 4"/>
          <p:cNvSpPr/>
          <p:nvPr/>
        </p:nvSpPr>
        <p:spPr>
          <a:xfrm>
            <a:off x="4329223" y="2535643"/>
            <a:ext cx="3612993" cy="178816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Getting Started</a:t>
            </a:r>
            <a:endParaRPr lang="en-US" sz="3600" dirty="0"/>
          </a:p>
        </p:txBody>
      </p:sp>
    </p:spTree>
    <p:extLst>
      <p:ext uri="{BB962C8B-B14F-4D97-AF65-F5344CB8AC3E}">
        <p14:creationId xmlns:p14="http://schemas.microsoft.com/office/powerpoint/2010/main" val="148096864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Logging In</a:t>
            </a:r>
            <a:endParaRPr lang="en-US" dirty="0"/>
          </a:p>
        </p:txBody>
      </p:sp>
      <p:sp>
        <p:nvSpPr>
          <p:cNvPr id="8" name="Footer Placeholder 7"/>
          <p:cNvSpPr>
            <a:spLocks noGrp="1"/>
          </p:cNvSpPr>
          <p:nvPr>
            <p:ph type="ftr" sz="quarter" idx="11"/>
          </p:nvPr>
        </p:nvSpPr>
        <p:spPr/>
        <p:txBody>
          <a:bodyPr/>
          <a:lstStyle/>
          <a:p>
            <a:r>
              <a:rPr lang="en-US" smtClean="0"/>
              <a:t>Intel Confidential – Virtual Storage Manager 0.5</a:t>
            </a:r>
            <a:endParaRPr lang="en-US" dirty="0" smtClean="0"/>
          </a:p>
        </p:txBody>
      </p:sp>
      <p:sp>
        <p:nvSpPr>
          <p:cNvPr id="9" name="Slide Number Placeholder 8"/>
          <p:cNvSpPr>
            <a:spLocks noGrp="1"/>
          </p:cNvSpPr>
          <p:nvPr>
            <p:ph type="sldNum" sz="quarter" idx="12"/>
          </p:nvPr>
        </p:nvSpPr>
        <p:spPr/>
        <p:txBody>
          <a:bodyPr/>
          <a:lstStyle/>
          <a:p>
            <a:fld id="{BDCAA40D-665B-4853-BBC7-ECCA0561EC9E}" type="slidenum">
              <a:rPr lang="en-US" smtClean="0"/>
              <a:pPr/>
              <a:t>18</a:t>
            </a:fld>
            <a:endParaRPr lang="en-US"/>
          </a:p>
        </p:txBody>
      </p:sp>
      <p:sp>
        <p:nvSpPr>
          <p:cNvPr id="17" name="Rounded Rectangle 16"/>
          <p:cNvSpPr/>
          <p:nvPr/>
        </p:nvSpPr>
        <p:spPr>
          <a:xfrm>
            <a:off x="10260205"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Getting Started</a:t>
            </a:r>
            <a:endParaRPr lang="en-US" dirty="0"/>
          </a:p>
        </p:txBody>
      </p:sp>
      <p:pic>
        <p:nvPicPr>
          <p:cNvPr id="2" name="Picture 1"/>
          <p:cNvPicPr>
            <a:picLocks noChangeAspect="1"/>
          </p:cNvPicPr>
          <p:nvPr/>
        </p:nvPicPr>
        <p:blipFill>
          <a:blip r:embed="rId2"/>
          <a:stretch>
            <a:fillRect/>
          </a:stretch>
        </p:blipFill>
        <p:spPr>
          <a:xfrm>
            <a:off x="1819412" y="984325"/>
            <a:ext cx="6562588" cy="5611488"/>
          </a:xfrm>
          <a:prstGeom prst="rect">
            <a:avLst/>
          </a:prstGeom>
          <a:effectLst>
            <a:outerShdw blurRad="50800" dist="38100" dir="2700000" algn="tl" rotWithShape="0">
              <a:prstClr val="black">
                <a:alpha val="40000"/>
              </a:prstClr>
            </a:outerShdw>
          </a:effectLst>
        </p:spPr>
      </p:pic>
      <p:sp>
        <p:nvSpPr>
          <p:cNvPr id="18" name="Rounded Rectangular Callout 17"/>
          <p:cNvSpPr/>
          <p:nvPr/>
        </p:nvSpPr>
        <p:spPr>
          <a:xfrm>
            <a:off x="1273968" y="3938452"/>
            <a:ext cx="2495006" cy="979713"/>
          </a:xfrm>
          <a:prstGeom prst="wedgeRoundRectCallout">
            <a:avLst>
              <a:gd name="adj1" fmla="val 78120"/>
              <a:gd name="adj2" fmla="val 37167"/>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User Name</a:t>
            </a:r>
          </a:p>
          <a:p>
            <a:pPr algn="ctr"/>
            <a:r>
              <a:rPr lang="en-US" sz="2400" dirty="0" smtClean="0"/>
              <a:t>(Default: admin)</a:t>
            </a:r>
            <a:endParaRPr lang="en-US" sz="2400" dirty="0"/>
          </a:p>
        </p:txBody>
      </p:sp>
      <p:sp>
        <p:nvSpPr>
          <p:cNvPr id="19" name="Rounded Rectangular Callout 18"/>
          <p:cNvSpPr/>
          <p:nvPr/>
        </p:nvSpPr>
        <p:spPr>
          <a:xfrm>
            <a:off x="1273968" y="5042898"/>
            <a:ext cx="2495006" cy="979713"/>
          </a:xfrm>
          <a:prstGeom prst="wedgeRoundRectCallout">
            <a:avLst>
              <a:gd name="adj1" fmla="val 76549"/>
              <a:gd name="adj2" fmla="val -13500"/>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Password</a:t>
            </a:r>
          </a:p>
          <a:p>
            <a:pPr algn="ctr"/>
            <a:r>
              <a:rPr lang="en-US" sz="1600" dirty="0" smtClean="0"/>
              <a:t>(default: See note at right)</a:t>
            </a:r>
            <a:endParaRPr lang="en-US" sz="1600" dirty="0"/>
          </a:p>
        </p:txBody>
      </p:sp>
      <p:sp>
        <p:nvSpPr>
          <p:cNvPr id="20" name="Rounded Rectangular Callout 19"/>
          <p:cNvSpPr/>
          <p:nvPr/>
        </p:nvSpPr>
        <p:spPr>
          <a:xfrm>
            <a:off x="8236132" y="4362993"/>
            <a:ext cx="3492136" cy="1296209"/>
          </a:xfrm>
          <a:prstGeom prst="wedgeRoundRectCallout">
            <a:avLst>
              <a:gd name="adj1" fmla="val -70085"/>
              <a:gd name="adj2" fmla="val 30795"/>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First Time Password</a:t>
            </a:r>
          </a:p>
          <a:p>
            <a:pPr lvl="0" algn="ctr"/>
            <a:r>
              <a:rPr lang="en-US" sz="1400" dirty="0" smtClean="0">
                <a:solidFill>
                  <a:prstClr val="white"/>
                </a:solidFill>
              </a:rPr>
              <a:t>Auto-generated on VSM Controller:</a:t>
            </a:r>
          </a:p>
          <a:p>
            <a:pPr lvl="0" algn="ctr"/>
            <a:r>
              <a:rPr lang="en-US" sz="1400" dirty="0" smtClean="0">
                <a:solidFill>
                  <a:prstClr val="white"/>
                </a:solidFill>
              </a:rPr>
              <a:t>#cat </a:t>
            </a:r>
            <a:r>
              <a:rPr lang="en-US" sz="1400" dirty="0">
                <a:solidFill>
                  <a:prstClr val="white"/>
                </a:solidFill>
              </a:rPr>
              <a:t>/etc/</a:t>
            </a:r>
            <a:r>
              <a:rPr lang="en-US" sz="1400" dirty="0" err="1">
                <a:solidFill>
                  <a:prstClr val="white"/>
                </a:solidFill>
              </a:rPr>
              <a:t>vsmdeploy</a:t>
            </a:r>
            <a:r>
              <a:rPr lang="en-US" sz="1400" dirty="0">
                <a:solidFill>
                  <a:prstClr val="white"/>
                </a:solidFill>
              </a:rPr>
              <a:t>/</a:t>
            </a:r>
            <a:r>
              <a:rPr lang="en-US" sz="1400" dirty="0" err="1">
                <a:solidFill>
                  <a:prstClr val="white"/>
                </a:solidFill>
              </a:rPr>
              <a:t>deployrc</a:t>
            </a:r>
            <a:r>
              <a:rPr lang="en-US" sz="1400" dirty="0">
                <a:solidFill>
                  <a:prstClr val="white"/>
                </a:solidFill>
              </a:rPr>
              <a:t> | </a:t>
            </a:r>
            <a:r>
              <a:rPr lang="en-US" sz="1400" dirty="0" err="1">
                <a:solidFill>
                  <a:prstClr val="white"/>
                </a:solidFill>
              </a:rPr>
              <a:t>grep</a:t>
            </a:r>
            <a:r>
              <a:rPr lang="en-US" sz="1400" dirty="0">
                <a:solidFill>
                  <a:prstClr val="white"/>
                </a:solidFill>
              </a:rPr>
              <a:t> ADMIN &gt;vsm-admin-dashboard.passwd.txt</a:t>
            </a:r>
          </a:p>
          <a:p>
            <a:pPr lvl="0" algn="ctr"/>
            <a:r>
              <a:rPr lang="en-US" sz="1400" dirty="0">
                <a:solidFill>
                  <a:prstClr val="white"/>
                </a:solidFill>
              </a:rPr>
              <a:t>#cat </a:t>
            </a:r>
            <a:r>
              <a:rPr lang="en-US" sz="1400" dirty="0" smtClean="0">
                <a:solidFill>
                  <a:prstClr val="white"/>
                </a:solidFill>
              </a:rPr>
              <a:t>vsm-admin-dashboard.passwd.txt</a:t>
            </a:r>
            <a:endParaRPr lang="en-US" sz="1400" dirty="0">
              <a:solidFill>
                <a:prstClr val="white"/>
              </a:solidFill>
            </a:endParaRPr>
          </a:p>
        </p:txBody>
      </p:sp>
    </p:spTree>
    <p:extLst>
      <p:ext uri="{BB962C8B-B14F-4D97-AF65-F5344CB8AC3E}">
        <p14:creationId xmlns:p14="http://schemas.microsoft.com/office/powerpoint/2010/main" val="249325912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EULA</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19</a:t>
            </a:fld>
            <a:endParaRPr lang="en-US"/>
          </a:p>
        </p:txBody>
      </p:sp>
      <p:sp>
        <p:nvSpPr>
          <p:cNvPr id="5" name="Rounded Rectangle 4"/>
          <p:cNvSpPr/>
          <p:nvPr/>
        </p:nvSpPr>
        <p:spPr>
          <a:xfrm>
            <a:off x="10260205"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Getting Started</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137" y="984325"/>
            <a:ext cx="6962504" cy="4351565"/>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4359" y="2141310"/>
            <a:ext cx="6949441" cy="4343401"/>
          </a:xfrm>
          <a:prstGeom prst="rect">
            <a:avLst/>
          </a:prstGeom>
          <a:effectLst>
            <a:outerShdw blurRad="50800" dist="38100" dir="2700000" algn="tl" rotWithShape="0">
              <a:prstClr val="black">
                <a:alpha val="40000"/>
              </a:prstClr>
            </a:outerShdw>
          </a:effectLst>
        </p:spPr>
      </p:pic>
      <p:sp>
        <p:nvSpPr>
          <p:cNvPr id="8" name="Oval 7"/>
          <p:cNvSpPr/>
          <p:nvPr/>
        </p:nvSpPr>
        <p:spPr>
          <a:xfrm>
            <a:off x="9718766" y="5120641"/>
            <a:ext cx="567565" cy="535577"/>
          </a:xfrm>
          <a:prstGeom prst="ellipse">
            <a:avLst/>
          </a:prstGeom>
          <a:noFill/>
          <a:ln w="38100">
            <a:solidFill>
              <a:srgbClr val="92D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ular Callout 8"/>
          <p:cNvSpPr/>
          <p:nvPr/>
        </p:nvSpPr>
        <p:spPr>
          <a:xfrm>
            <a:off x="6413863" y="5120641"/>
            <a:ext cx="2495006" cy="979713"/>
          </a:xfrm>
          <a:prstGeom prst="wedgeRoundRectCallout">
            <a:avLst>
              <a:gd name="adj1" fmla="val 79691"/>
              <a:gd name="adj2" fmla="val -21500"/>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Accept</a:t>
            </a:r>
            <a:endParaRPr lang="en-US" sz="4400" dirty="0"/>
          </a:p>
        </p:txBody>
      </p:sp>
      <p:sp>
        <p:nvSpPr>
          <p:cNvPr id="10" name="Rounded Rectangular Callout 9"/>
          <p:cNvSpPr/>
          <p:nvPr/>
        </p:nvSpPr>
        <p:spPr>
          <a:xfrm>
            <a:off x="1275805" y="5388429"/>
            <a:ext cx="2495006" cy="979713"/>
          </a:xfrm>
          <a:prstGeom prst="wedgeRoundRectCallout">
            <a:avLst>
              <a:gd name="adj1" fmla="val -25545"/>
              <a:gd name="adj2" fmla="val -245500"/>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Read</a:t>
            </a:r>
            <a:endParaRPr lang="en-US" sz="4400" dirty="0"/>
          </a:p>
        </p:txBody>
      </p:sp>
    </p:spTree>
    <p:extLst>
      <p:ext uri="{BB962C8B-B14F-4D97-AF65-F5344CB8AC3E}">
        <p14:creationId xmlns:p14="http://schemas.microsoft.com/office/powerpoint/2010/main" val="192047092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Prerequisites</a:t>
            </a:r>
            <a:br>
              <a:rPr lang="en-US" smtClean="0"/>
            </a:br>
            <a:r>
              <a:rPr lang="en-US" smtClean="0"/>
              <a:t>(Not covered in this presentation)</a:t>
            </a:r>
            <a:endParaRPr lang="en-US" dirty="0"/>
          </a:p>
        </p:txBody>
      </p:sp>
      <p:sp>
        <p:nvSpPr>
          <p:cNvPr id="3" name="Content Placeholder 2"/>
          <p:cNvSpPr>
            <a:spLocks noGrp="1"/>
          </p:cNvSpPr>
          <p:nvPr>
            <p:ph sz="half" idx="1"/>
          </p:nvPr>
        </p:nvSpPr>
        <p:spPr/>
        <p:txBody>
          <a:bodyPr/>
          <a:lstStyle/>
          <a:p>
            <a:r>
              <a:rPr lang="en-US" dirty="0" smtClean="0"/>
              <a:t>Ceph Concepts</a:t>
            </a:r>
          </a:p>
          <a:p>
            <a:pPr lvl="1"/>
            <a:r>
              <a:rPr lang="en-US" dirty="0" smtClean="0"/>
              <a:t>OSD, OSD State</a:t>
            </a:r>
          </a:p>
          <a:p>
            <a:pPr lvl="1"/>
            <a:r>
              <a:rPr lang="en-US" dirty="0" smtClean="0"/>
              <a:t>Monitor, Monitor State</a:t>
            </a:r>
          </a:p>
          <a:p>
            <a:pPr lvl="1"/>
            <a:r>
              <a:rPr lang="en-US" dirty="0" smtClean="0"/>
              <a:t>Placement Groups, Placement Group state, Placement group count</a:t>
            </a:r>
          </a:p>
          <a:p>
            <a:pPr lvl="1"/>
            <a:r>
              <a:rPr lang="en-US" dirty="0" smtClean="0"/>
              <a:t>Replication factor</a:t>
            </a:r>
          </a:p>
          <a:p>
            <a:pPr lvl="1"/>
            <a:r>
              <a:rPr lang="en-US" dirty="0" smtClean="0"/>
              <a:t>MDS</a:t>
            </a:r>
          </a:p>
          <a:p>
            <a:pPr lvl="1"/>
            <a:r>
              <a:rPr lang="en-US" dirty="0" smtClean="0"/>
              <a:t>Rebalance</a:t>
            </a:r>
          </a:p>
          <a:p>
            <a:r>
              <a:rPr lang="en-US" dirty="0"/>
              <a:t>General Ceph cluster troubleshooting</a:t>
            </a:r>
          </a:p>
          <a:p>
            <a:pPr lvl="1"/>
            <a:endParaRPr lang="en-US" dirty="0"/>
          </a:p>
        </p:txBody>
      </p:sp>
      <p:sp>
        <p:nvSpPr>
          <p:cNvPr id="4" name="Content Placeholder 3"/>
          <p:cNvSpPr>
            <a:spLocks noGrp="1"/>
          </p:cNvSpPr>
          <p:nvPr>
            <p:ph sz="half" idx="2"/>
          </p:nvPr>
        </p:nvSpPr>
        <p:spPr/>
        <p:txBody>
          <a:bodyPr/>
          <a:lstStyle/>
          <a:p>
            <a:r>
              <a:rPr lang="en-US" dirty="0" smtClean="0"/>
              <a:t>OpenStack Concepts</a:t>
            </a:r>
          </a:p>
          <a:p>
            <a:pPr lvl="1"/>
            <a:r>
              <a:rPr lang="en-US" dirty="0" smtClean="0"/>
              <a:t>Nova</a:t>
            </a:r>
          </a:p>
          <a:p>
            <a:pPr lvl="1"/>
            <a:r>
              <a:rPr lang="en-US" dirty="0" smtClean="0"/>
              <a:t>Cinder</a:t>
            </a:r>
          </a:p>
          <a:p>
            <a:pPr lvl="2"/>
            <a:r>
              <a:rPr lang="en-US" dirty="0" smtClean="0"/>
              <a:t>Multi-backend</a:t>
            </a:r>
          </a:p>
          <a:p>
            <a:pPr lvl="2"/>
            <a:r>
              <a:rPr lang="en-US" dirty="0" smtClean="0"/>
              <a:t>Volume creation</a:t>
            </a:r>
          </a:p>
          <a:p>
            <a:pPr lvl="1"/>
            <a:r>
              <a:rPr lang="en-US" dirty="0" smtClean="0"/>
              <a:t>Swift</a:t>
            </a:r>
            <a:endParaRPr lang="en-US" dirty="0"/>
          </a:p>
        </p:txBody>
      </p:sp>
      <p:sp>
        <p:nvSpPr>
          <p:cNvPr id="8" name="Footer Placeholder 7"/>
          <p:cNvSpPr>
            <a:spLocks noGrp="1"/>
          </p:cNvSpPr>
          <p:nvPr>
            <p:ph type="ftr" sz="quarter" idx="11"/>
          </p:nvPr>
        </p:nvSpPr>
        <p:spPr/>
        <p:txBody>
          <a:bodyPr/>
          <a:lstStyle/>
          <a:p>
            <a:r>
              <a:rPr lang="en-US" dirty="0" smtClean="0"/>
              <a:t>Intel </a:t>
            </a:r>
            <a:r>
              <a:rPr lang="en-US" dirty="0" smtClean="0"/>
              <a:t>NDA</a:t>
            </a:r>
            <a:r>
              <a:rPr lang="en-US" dirty="0" smtClean="0"/>
              <a:t> </a:t>
            </a:r>
            <a:r>
              <a:rPr lang="en-US" dirty="0" smtClean="0"/>
              <a:t>– Virtual Storage Manager 0.5</a:t>
            </a:r>
          </a:p>
        </p:txBody>
      </p:sp>
      <p:sp>
        <p:nvSpPr>
          <p:cNvPr id="9" name="Slide Number Placeholder 8"/>
          <p:cNvSpPr>
            <a:spLocks noGrp="1"/>
          </p:cNvSpPr>
          <p:nvPr>
            <p:ph type="sldNum" sz="quarter" idx="12"/>
          </p:nvPr>
        </p:nvSpPr>
        <p:spPr/>
        <p:txBody>
          <a:bodyPr/>
          <a:lstStyle/>
          <a:p>
            <a:fld id="{BDCAA40D-665B-4853-BBC7-ECCA0561EC9E}" type="slidenum">
              <a:rPr lang="en-US" smtClean="0"/>
              <a:t>2</a:t>
            </a:fld>
            <a:endParaRPr lang="en-US"/>
          </a:p>
        </p:txBody>
      </p:sp>
    </p:spTree>
    <p:extLst>
      <p:ext uri="{BB962C8B-B14F-4D97-AF65-F5344CB8AC3E}">
        <p14:creationId xmlns:p14="http://schemas.microsoft.com/office/powerpoint/2010/main" val="263459268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Cluster</a:t>
            </a:r>
            <a:endParaRPr lang="en-US" dirty="0"/>
          </a:p>
        </p:txBody>
      </p:sp>
      <p:sp>
        <p:nvSpPr>
          <p:cNvPr id="3" name="Footer Placeholder 2"/>
          <p:cNvSpPr>
            <a:spLocks noGrp="1"/>
          </p:cNvSpPr>
          <p:nvPr>
            <p:ph type="ftr" sz="quarter" idx="11"/>
          </p:nvPr>
        </p:nvSpPr>
        <p:spPr>
          <a:xfrm>
            <a:off x="4038600" y="6479812"/>
            <a:ext cx="4114800" cy="365125"/>
          </a:xfrm>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a:xfrm>
            <a:off x="8610600" y="6479811"/>
            <a:ext cx="2743200" cy="365125"/>
          </a:xfrm>
        </p:spPr>
        <p:txBody>
          <a:bodyPr/>
          <a:lstStyle/>
          <a:p>
            <a:fld id="{BDCAA40D-665B-4853-BBC7-ECCA0561EC9E}" type="slidenum">
              <a:rPr lang="en-US" smtClean="0"/>
              <a:t>20</a:t>
            </a:fld>
            <a:endParaRPr lang="en-US"/>
          </a:p>
        </p:txBody>
      </p:sp>
      <p:sp>
        <p:nvSpPr>
          <p:cNvPr id="5" name="Rounded Rectangle 4"/>
          <p:cNvSpPr/>
          <p:nvPr/>
        </p:nvSpPr>
        <p:spPr>
          <a:xfrm>
            <a:off x="10260205"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Getting Started</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33889"/>
          <a:stretch/>
        </p:blipFill>
        <p:spPr>
          <a:xfrm>
            <a:off x="627992" y="1172474"/>
            <a:ext cx="10092687" cy="4170232"/>
          </a:xfrm>
          <a:prstGeom prst="rect">
            <a:avLst/>
          </a:prstGeom>
          <a:effectLst>
            <a:outerShdw blurRad="50800" dist="38100" dir="2700000" algn="tl" rotWithShape="0">
              <a:prstClr val="black">
                <a:alpha val="40000"/>
              </a:prstClr>
            </a:outerShdw>
          </a:effectLst>
        </p:spPr>
      </p:pic>
      <p:sp>
        <p:nvSpPr>
          <p:cNvPr id="11" name="Rounded Rectangular Callout 10"/>
          <p:cNvSpPr/>
          <p:nvPr/>
        </p:nvSpPr>
        <p:spPr>
          <a:xfrm>
            <a:off x="2258974" y="5271178"/>
            <a:ext cx="2495006" cy="979713"/>
          </a:xfrm>
          <a:prstGeom prst="wedgeRoundRectCallout">
            <a:avLst>
              <a:gd name="adj1" fmla="val -78424"/>
              <a:gd name="adj2" fmla="val -82833"/>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Create new Ceph cluster</a:t>
            </a:r>
          </a:p>
        </p:txBody>
      </p:sp>
      <p:sp>
        <p:nvSpPr>
          <p:cNvPr id="12" name="Rounded Rectangle 11"/>
          <p:cNvSpPr/>
          <p:nvPr/>
        </p:nvSpPr>
        <p:spPr>
          <a:xfrm>
            <a:off x="2651760" y="2668171"/>
            <a:ext cx="679266" cy="1041262"/>
          </a:xfrm>
          <a:prstGeom prst="roundRect">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ular Callout 12"/>
          <p:cNvSpPr/>
          <p:nvPr/>
        </p:nvSpPr>
        <p:spPr>
          <a:xfrm>
            <a:off x="3837773" y="1516810"/>
            <a:ext cx="1571017" cy="738050"/>
          </a:xfrm>
          <a:prstGeom prst="wedgeRoundRectCallout">
            <a:avLst>
              <a:gd name="adj1" fmla="val -80669"/>
              <a:gd name="adj2" fmla="val 95008"/>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All servers present</a:t>
            </a:r>
          </a:p>
        </p:txBody>
      </p:sp>
      <p:sp>
        <p:nvSpPr>
          <p:cNvPr id="14" name="Rounded Rectangle 13"/>
          <p:cNvSpPr/>
          <p:nvPr/>
        </p:nvSpPr>
        <p:spPr>
          <a:xfrm>
            <a:off x="3331026" y="2672820"/>
            <a:ext cx="4021617" cy="1041262"/>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ular Callout 14"/>
          <p:cNvSpPr/>
          <p:nvPr/>
        </p:nvSpPr>
        <p:spPr>
          <a:xfrm>
            <a:off x="3090066" y="4132042"/>
            <a:ext cx="2203613" cy="738052"/>
          </a:xfrm>
          <a:prstGeom prst="wedgeRoundRectCallout">
            <a:avLst>
              <a:gd name="adj1" fmla="val -30779"/>
              <a:gd name="adj2" fmla="val -90833"/>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Correct subnets and IP addresses</a:t>
            </a:r>
          </a:p>
        </p:txBody>
      </p:sp>
      <p:sp>
        <p:nvSpPr>
          <p:cNvPr id="16" name="Rounded Rectangle 15"/>
          <p:cNvSpPr/>
          <p:nvPr/>
        </p:nvSpPr>
        <p:spPr>
          <a:xfrm>
            <a:off x="7352643" y="2686221"/>
            <a:ext cx="1191723" cy="1025741"/>
          </a:xfrm>
          <a:prstGeom prst="roundRect">
            <a:avLst>
              <a:gd name="adj" fmla="val 7752"/>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16"/>
          <p:cNvSpPr/>
          <p:nvPr/>
        </p:nvSpPr>
        <p:spPr>
          <a:xfrm>
            <a:off x="5954653" y="4172001"/>
            <a:ext cx="2203613" cy="738052"/>
          </a:xfrm>
          <a:prstGeom prst="wedgeRoundRectCallout">
            <a:avLst>
              <a:gd name="adj1" fmla="val 24943"/>
              <a:gd name="adj2" fmla="val -104992"/>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Correct number of disks identified</a:t>
            </a:r>
          </a:p>
        </p:txBody>
      </p:sp>
      <p:sp>
        <p:nvSpPr>
          <p:cNvPr id="18" name="Rounded Rectangular Callout 17"/>
          <p:cNvSpPr/>
          <p:nvPr/>
        </p:nvSpPr>
        <p:spPr>
          <a:xfrm>
            <a:off x="6056146" y="1172474"/>
            <a:ext cx="2795784" cy="1082017"/>
          </a:xfrm>
          <a:prstGeom prst="wedgeRoundRectCallout">
            <a:avLst>
              <a:gd name="adj1" fmla="val 41278"/>
              <a:gd name="adj2" fmla="val 84504"/>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At least three monitors &amp; odd number of monitors</a:t>
            </a:r>
          </a:p>
        </p:txBody>
      </p:sp>
      <p:sp>
        <p:nvSpPr>
          <p:cNvPr id="19" name="Rounded Rectangular Callout 18"/>
          <p:cNvSpPr/>
          <p:nvPr/>
        </p:nvSpPr>
        <p:spPr>
          <a:xfrm>
            <a:off x="8283929" y="4172001"/>
            <a:ext cx="1985195" cy="738052"/>
          </a:xfrm>
          <a:prstGeom prst="wedgeRoundRectCallout">
            <a:avLst>
              <a:gd name="adj1" fmla="val 5490"/>
              <a:gd name="adj2" fmla="val -104943"/>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Servers located in correct zone</a:t>
            </a:r>
          </a:p>
        </p:txBody>
      </p:sp>
      <p:sp>
        <p:nvSpPr>
          <p:cNvPr id="20" name="Rounded Rectangle 19"/>
          <p:cNvSpPr/>
          <p:nvPr/>
        </p:nvSpPr>
        <p:spPr>
          <a:xfrm>
            <a:off x="8544366" y="2686221"/>
            <a:ext cx="615128" cy="1041262"/>
          </a:xfrm>
          <a:prstGeom prst="roundRect">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9160667" y="2690868"/>
            <a:ext cx="623358" cy="1041262"/>
          </a:xfrm>
          <a:prstGeom prst="roundRect">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9784025" y="2690867"/>
            <a:ext cx="561702" cy="1041262"/>
          </a:xfrm>
          <a:prstGeom prst="roundRect">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ular Callout 22"/>
          <p:cNvSpPr/>
          <p:nvPr/>
        </p:nvSpPr>
        <p:spPr>
          <a:xfrm>
            <a:off x="9267607" y="1368833"/>
            <a:ext cx="1985195" cy="738052"/>
          </a:xfrm>
          <a:prstGeom prst="wedgeRoundRectCallout">
            <a:avLst>
              <a:gd name="adj1" fmla="val 2858"/>
              <a:gd name="adj2" fmla="val 135765"/>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Servers responsive</a:t>
            </a:r>
          </a:p>
        </p:txBody>
      </p:sp>
      <p:sp>
        <p:nvSpPr>
          <p:cNvPr id="24" name="Rounded Rectangular Callout 23"/>
          <p:cNvSpPr/>
          <p:nvPr/>
        </p:nvSpPr>
        <p:spPr>
          <a:xfrm>
            <a:off x="7838006" y="5430964"/>
            <a:ext cx="3305587" cy="660139"/>
          </a:xfrm>
          <a:prstGeom prst="wedgeRoundRectCallout">
            <a:avLst>
              <a:gd name="adj1" fmla="val 3760"/>
              <a:gd name="adj2" fmla="val -122915"/>
              <a:gd name="adj3" fmla="val 16667"/>
            </a:avLst>
          </a:prstGeom>
          <a:solidFill>
            <a:srgbClr val="FF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One </a:t>
            </a:r>
            <a:r>
              <a:rPr lang="en-US" sz="2000" dirty="0" smtClean="0">
                <a:solidFill>
                  <a:schemeClr val="tx1"/>
                </a:solidFill>
              </a:rPr>
              <a:t>Zone with server-level replication</a:t>
            </a:r>
          </a:p>
        </p:txBody>
      </p:sp>
    </p:spTree>
    <p:extLst>
      <p:ext uri="{BB962C8B-B14F-4D97-AF65-F5344CB8AC3E}">
        <p14:creationId xmlns:p14="http://schemas.microsoft.com/office/powerpoint/2010/main" val="193082171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Cluster</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21</a:t>
            </a:fld>
            <a:endParaRPr lang="en-US"/>
          </a:p>
        </p:txBody>
      </p:sp>
      <p:sp>
        <p:nvSpPr>
          <p:cNvPr id="5" name="Rounded Rectangle 4"/>
          <p:cNvSpPr/>
          <p:nvPr/>
        </p:nvSpPr>
        <p:spPr>
          <a:xfrm>
            <a:off x="10260205"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Getting Started</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 b="33175"/>
          <a:stretch/>
        </p:blipFill>
        <p:spPr>
          <a:xfrm>
            <a:off x="614930" y="1174233"/>
            <a:ext cx="10044361" cy="4195194"/>
          </a:xfrm>
          <a:prstGeom prst="rect">
            <a:avLst/>
          </a:prstGeom>
          <a:effectLst>
            <a:outerShdw blurRad="50800" dist="38100" dir="2700000" algn="tl" rotWithShape="0">
              <a:prstClr val="black">
                <a:alpha val="40000"/>
              </a:prstClr>
            </a:outerShdw>
          </a:effectLst>
        </p:spPr>
      </p:pic>
      <p:sp>
        <p:nvSpPr>
          <p:cNvPr id="7" name="Oval 6"/>
          <p:cNvSpPr/>
          <p:nvPr/>
        </p:nvSpPr>
        <p:spPr>
          <a:xfrm>
            <a:off x="9409217" y="2063906"/>
            <a:ext cx="994817" cy="378147"/>
          </a:xfrm>
          <a:prstGeom prst="ellipse">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6150428" y="1421379"/>
            <a:ext cx="2495006" cy="979713"/>
          </a:xfrm>
          <a:prstGeom prst="wedgeRoundRectCallout">
            <a:avLst>
              <a:gd name="adj1" fmla="val 75503"/>
              <a:gd name="adj2" fmla="val 27833"/>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Step 1</a:t>
            </a:r>
            <a:endParaRPr lang="en-US" sz="4400" dirty="0"/>
          </a:p>
        </p:txBody>
      </p:sp>
      <p:sp>
        <p:nvSpPr>
          <p:cNvPr id="10" name="Rounded Rectangular Callout 9"/>
          <p:cNvSpPr/>
          <p:nvPr/>
        </p:nvSpPr>
        <p:spPr>
          <a:xfrm>
            <a:off x="9012702" y="5369427"/>
            <a:ext cx="2495006" cy="809306"/>
          </a:xfrm>
          <a:prstGeom prst="wedgeRoundRectCallout">
            <a:avLst>
              <a:gd name="adj1" fmla="val -80977"/>
              <a:gd name="adj2" fmla="val 39937"/>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Step 2: Confirm</a:t>
            </a:r>
          </a:p>
        </p:txBody>
      </p:sp>
      <p:pic>
        <p:nvPicPr>
          <p:cNvPr id="11" name="Picture 10"/>
          <p:cNvPicPr>
            <a:picLocks noChangeAspect="1"/>
          </p:cNvPicPr>
          <p:nvPr/>
        </p:nvPicPr>
        <p:blipFill rotWithShape="1">
          <a:blip r:embed="rId3"/>
          <a:srcRect l="27258" t="21601" r="13487" b="11344"/>
          <a:stretch/>
        </p:blipFill>
        <p:spPr>
          <a:xfrm>
            <a:off x="3366413" y="3148322"/>
            <a:ext cx="5023353" cy="3171797"/>
          </a:xfrm>
          <a:prstGeom prst="rect">
            <a:avLst/>
          </a:prstGeom>
        </p:spPr>
      </p:pic>
    </p:spTree>
    <p:extLst>
      <p:ext uri="{BB962C8B-B14F-4D97-AF65-F5344CB8AC3E}">
        <p14:creationId xmlns:p14="http://schemas.microsoft.com/office/powerpoint/2010/main" val="428771322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srcRect l="67590" t="12919" r="3007" b="36825"/>
          <a:stretch/>
        </p:blipFill>
        <p:spPr>
          <a:xfrm>
            <a:off x="9061070" y="3652657"/>
            <a:ext cx="2817363" cy="2686756"/>
          </a:xfrm>
          <a:prstGeom prst="rect">
            <a:avLst/>
          </a:prstGeom>
          <a:effectLst>
            <a:outerShdw blurRad="50800" dist="38100" dir="2700000" algn="tl" rotWithShape="0">
              <a:prstClr val="black">
                <a:alpha val="40000"/>
              </a:prstClr>
            </a:outerShdw>
          </a:effectLst>
        </p:spPr>
      </p:pic>
      <p:pic>
        <p:nvPicPr>
          <p:cNvPr id="12" name="Picture 11"/>
          <p:cNvPicPr>
            <a:picLocks noChangeAspect="1"/>
          </p:cNvPicPr>
          <p:nvPr/>
        </p:nvPicPr>
        <p:blipFill rotWithShape="1">
          <a:blip r:embed="rId4"/>
          <a:srcRect l="72654" t="13268" r="3140" b="37523"/>
          <a:stretch/>
        </p:blipFill>
        <p:spPr>
          <a:xfrm>
            <a:off x="8626820" y="3359130"/>
            <a:ext cx="2312850" cy="2623359"/>
          </a:xfrm>
          <a:prstGeom prst="rect">
            <a:avLst/>
          </a:prstGeom>
          <a:effectLst>
            <a:outerShdw blurRad="50800" dist="38100" dir="2700000" algn="tl" rotWithShape="0">
              <a:prstClr val="black">
                <a:alpha val="40000"/>
              </a:prstClr>
            </a:outerShdw>
          </a:effectLst>
        </p:spPr>
      </p:pic>
      <p:pic>
        <p:nvPicPr>
          <p:cNvPr id="11" name="Picture 10"/>
          <p:cNvPicPr>
            <a:picLocks noChangeAspect="1"/>
          </p:cNvPicPr>
          <p:nvPr/>
        </p:nvPicPr>
        <p:blipFill rotWithShape="1">
          <a:blip r:embed="rId5"/>
          <a:srcRect l="72600" t="11962" r="3090" b="36640"/>
          <a:stretch/>
        </p:blipFill>
        <p:spPr>
          <a:xfrm>
            <a:off x="7234953" y="3002206"/>
            <a:ext cx="2277517" cy="2686756"/>
          </a:xfrm>
          <a:prstGeom prst="rect">
            <a:avLst/>
          </a:prstGeom>
        </p:spPr>
      </p:pic>
      <p:pic>
        <p:nvPicPr>
          <p:cNvPr id="10" name="Picture 9"/>
          <p:cNvPicPr>
            <a:picLocks noChangeAspect="1"/>
          </p:cNvPicPr>
          <p:nvPr/>
        </p:nvPicPr>
        <p:blipFill rotWithShape="1">
          <a:blip r:embed="rId6"/>
          <a:srcRect l="72581" t="13298" r="3090" b="35985"/>
          <a:stretch/>
        </p:blipFill>
        <p:spPr>
          <a:xfrm>
            <a:off x="5429927" y="2645282"/>
            <a:ext cx="2309942" cy="2686756"/>
          </a:xfrm>
          <a:prstGeom prst="rect">
            <a:avLst/>
          </a:prstGeom>
        </p:spPr>
      </p:pic>
      <p:pic>
        <p:nvPicPr>
          <p:cNvPr id="9" name="Picture 8"/>
          <p:cNvPicPr>
            <a:picLocks noChangeAspect="1"/>
          </p:cNvPicPr>
          <p:nvPr/>
        </p:nvPicPr>
        <p:blipFill rotWithShape="1">
          <a:blip r:embed="rId7"/>
          <a:srcRect l="72790" t="12983" r="3281" b="35959"/>
          <a:stretch/>
        </p:blipFill>
        <p:spPr>
          <a:xfrm>
            <a:off x="4261217" y="2288358"/>
            <a:ext cx="2256874" cy="2686756"/>
          </a:xfrm>
          <a:prstGeom prst="rect">
            <a:avLst/>
          </a:prstGeom>
        </p:spPr>
      </p:pic>
      <p:pic>
        <p:nvPicPr>
          <p:cNvPr id="8" name="Picture 7"/>
          <p:cNvPicPr>
            <a:picLocks noChangeAspect="1"/>
          </p:cNvPicPr>
          <p:nvPr/>
        </p:nvPicPr>
        <p:blipFill rotWithShape="1">
          <a:blip r:embed="rId7"/>
          <a:srcRect l="72600" t="12983" r="3090" b="36640"/>
          <a:stretch/>
        </p:blipFill>
        <p:spPr>
          <a:xfrm>
            <a:off x="3016556" y="1931434"/>
            <a:ext cx="2323681" cy="2686756"/>
          </a:xfrm>
          <a:prstGeom prst="rect">
            <a:avLst/>
          </a:prstGeom>
        </p:spPr>
      </p:pic>
      <p:pic>
        <p:nvPicPr>
          <p:cNvPr id="7" name="Picture 6"/>
          <p:cNvPicPr>
            <a:picLocks noChangeAspect="1"/>
          </p:cNvPicPr>
          <p:nvPr/>
        </p:nvPicPr>
        <p:blipFill rotWithShape="1">
          <a:blip r:embed="rId8"/>
          <a:srcRect l="72220" t="12302" r="2710" b="36980"/>
          <a:stretch/>
        </p:blipFill>
        <p:spPr>
          <a:xfrm>
            <a:off x="1614500" y="1574510"/>
            <a:ext cx="2380212" cy="2686756"/>
          </a:xfrm>
          <a:prstGeom prst="rect">
            <a:avLst/>
          </a:prstGeom>
        </p:spPr>
      </p:pic>
      <p:sp>
        <p:nvSpPr>
          <p:cNvPr id="2" name="Title 1"/>
          <p:cNvSpPr>
            <a:spLocks noGrp="1"/>
          </p:cNvSpPr>
          <p:nvPr>
            <p:ph type="title"/>
          </p:nvPr>
        </p:nvSpPr>
        <p:spPr/>
        <p:txBody>
          <a:bodyPr/>
          <a:lstStyle/>
          <a:p>
            <a:r>
              <a:rPr lang="en-US" dirty="0" smtClean="0"/>
              <a:t>Create Cluster - Status Sequence</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22</a:t>
            </a:fld>
            <a:endParaRPr lang="en-US"/>
          </a:p>
        </p:txBody>
      </p:sp>
      <p:pic>
        <p:nvPicPr>
          <p:cNvPr id="6" name="Picture 5"/>
          <p:cNvPicPr/>
          <p:nvPr/>
        </p:nvPicPr>
        <p:blipFill rotWithShape="1">
          <a:blip r:embed="rId9"/>
          <a:srcRect l="72137" t="11904" r="3139" b="37228"/>
          <a:stretch/>
        </p:blipFill>
        <p:spPr>
          <a:xfrm>
            <a:off x="392722" y="1217586"/>
            <a:ext cx="2223201" cy="2686756"/>
          </a:xfrm>
          <a:prstGeom prst="rect">
            <a:avLst/>
          </a:prstGeom>
        </p:spPr>
      </p:pic>
      <p:sp>
        <p:nvSpPr>
          <p:cNvPr id="14" name="Rounded Rectangle 13"/>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Getting Started</a:t>
            </a:r>
            <a:endParaRPr lang="en-US" dirty="0"/>
          </a:p>
        </p:txBody>
      </p:sp>
      <p:sp>
        <p:nvSpPr>
          <p:cNvPr id="21" name="Rounded Rectangle 20"/>
          <p:cNvSpPr/>
          <p:nvPr/>
        </p:nvSpPr>
        <p:spPr>
          <a:xfrm>
            <a:off x="9876103" y="4400283"/>
            <a:ext cx="987407" cy="1381624"/>
          </a:xfrm>
          <a:prstGeom prst="roundRect">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11292776" y="4731506"/>
            <a:ext cx="450856" cy="1381624"/>
          </a:xfrm>
          <a:prstGeom prst="roundRect">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rotWithShape="1">
          <a:blip r:embed="rId5"/>
          <a:srcRect l="72600" t="11962" r="3090" b="36640"/>
          <a:stretch/>
        </p:blipFill>
        <p:spPr>
          <a:xfrm>
            <a:off x="7291478" y="3023375"/>
            <a:ext cx="2277517" cy="2686756"/>
          </a:xfrm>
          <a:prstGeom prst="rect">
            <a:avLst/>
          </a:prstGeom>
          <a:effectLst>
            <a:outerShdw blurRad="50800" dist="38100" dir="2700000" algn="tl" rotWithShape="0">
              <a:prstClr val="black">
                <a:alpha val="40000"/>
              </a:prstClr>
            </a:outerShdw>
          </a:effectLst>
        </p:spPr>
      </p:pic>
      <p:pic>
        <p:nvPicPr>
          <p:cNvPr id="24" name="Picture 23"/>
          <p:cNvPicPr>
            <a:picLocks noChangeAspect="1"/>
          </p:cNvPicPr>
          <p:nvPr/>
        </p:nvPicPr>
        <p:blipFill rotWithShape="1">
          <a:blip r:embed="rId6"/>
          <a:srcRect l="72581" t="13298" r="3090" b="35985"/>
          <a:stretch/>
        </p:blipFill>
        <p:spPr>
          <a:xfrm>
            <a:off x="5696177" y="2666451"/>
            <a:ext cx="2309942" cy="2686756"/>
          </a:xfrm>
          <a:prstGeom prst="rect">
            <a:avLst/>
          </a:prstGeom>
          <a:effectLst>
            <a:outerShdw blurRad="50800" dist="38100" dir="2700000" algn="tl" rotWithShape="0">
              <a:prstClr val="black">
                <a:alpha val="40000"/>
              </a:prstClr>
            </a:outerShdw>
          </a:effectLst>
        </p:spPr>
      </p:pic>
      <p:pic>
        <p:nvPicPr>
          <p:cNvPr id="25" name="Picture 24"/>
          <p:cNvPicPr>
            <a:picLocks noChangeAspect="1"/>
          </p:cNvPicPr>
          <p:nvPr/>
        </p:nvPicPr>
        <p:blipFill rotWithShape="1">
          <a:blip r:embed="rId7"/>
          <a:srcRect l="72790" t="12983" r="3281" b="35959"/>
          <a:stretch/>
        </p:blipFill>
        <p:spPr>
          <a:xfrm>
            <a:off x="4317742" y="2309527"/>
            <a:ext cx="2256874" cy="2686756"/>
          </a:xfrm>
          <a:prstGeom prst="rect">
            <a:avLst/>
          </a:prstGeom>
          <a:effectLst>
            <a:outerShdw blurRad="50800" dist="38100" dir="2700000" algn="tl" rotWithShape="0">
              <a:prstClr val="black">
                <a:alpha val="40000"/>
              </a:prstClr>
            </a:outerShdw>
          </a:effectLst>
        </p:spPr>
      </p:pic>
      <p:pic>
        <p:nvPicPr>
          <p:cNvPr id="26" name="Picture 25"/>
          <p:cNvPicPr>
            <a:picLocks noChangeAspect="1"/>
          </p:cNvPicPr>
          <p:nvPr/>
        </p:nvPicPr>
        <p:blipFill rotWithShape="1">
          <a:blip r:embed="rId7"/>
          <a:srcRect l="72600" t="12983" r="3090" b="36640"/>
          <a:stretch/>
        </p:blipFill>
        <p:spPr>
          <a:xfrm>
            <a:off x="2955635" y="1952603"/>
            <a:ext cx="2323681" cy="2686756"/>
          </a:xfrm>
          <a:prstGeom prst="rect">
            <a:avLst/>
          </a:prstGeom>
          <a:effectLst>
            <a:outerShdw blurRad="50800" dist="38100" dir="2700000" algn="tl" rotWithShape="0">
              <a:prstClr val="black">
                <a:alpha val="40000"/>
              </a:prstClr>
            </a:outerShdw>
          </a:effectLst>
        </p:spPr>
      </p:pic>
      <p:pic>
        <p:nvPicPr>
          <p:cNvPr id="27" name="Picture 26"/>
          <p:cNvPicPr>
            <a:picLocks noChangeAspect="1"/>
          </p:cNvPicPr>
          <p:nvPr/>
        </p:nvPicPr>
        <p:blipFill rotWithShape="1">
          <a:blip r:embed="rId8"/>
          <a:srcRect l="72220" t="12302" r="2710" b="36980"/>
          <a:stretch/>
        </p:blipFill>
        <p:spPr>
          <a:xfrm>
            <a:off x="1671025" y="1595679"/>
            <a:ext cx="2380212" cy="2686756"/>
          </a:xfrm>
          <a:prstGeom prst="rect">
            <a:avLst/>
          </a:prstGeom>
          <a:effectLst>
            <a:outerShdw blurRad="50800" dist="38100" dir="2700000" algn="tl" rotWithShape="0">
              <a:prstClr val="black">
                <a:alpha val="40000"/>
              </a:prstClr>
            </a:outerShdw>
          </a:effectLst>
        </p:spPr>
      </p:pic>
      <p:pic>
        <p:nvPicPr>
          <p:cNvPr id="28" name="Picture 27"/>
          <p:cNvPicPr/>
          <p:nvPr/>
        </p:nvPicPr>
        <p:blipFill rotWithShape="1">
          <a:blip r:embed="rId9"/>
          <a:srcRect l="72137" t="11904" r="3139" b="37228"/>
          <a:stretch/>
        </p:blipFill>
        <p:spPr>
          <a:xfrm>
            <a:off x="449247" y="1238755"/>
            <a:ext cx="2223201" cy="2686756"/>
          </a:xfrm>
          <a:prstGeom prst="rect">
            <a:avLst/>
          </a:prstGeom>
          <a:effectLst>
            <a:outerShdw blurRad="50800" dist="38100" dir="2700000" algn="tl" rotWithShape="0">
              <a:prstClr val="black">
                <a:alpha val="40000"/>
              </a:prstClr>
            </a:outerShdw>
          </a:effectLst>
        </p:spPr>
      </p:pic>
      <p:sp>
        <p:nvSpPr>
          <p:cNvPr id="15" name="Rounded Rectangle 14"/>
          <p:cNvSpPr/>
          <p:nvPr/>
        </p:nvSpPr>
        <p:spPr>
          <a:xfrm>
            <a:off x="1990320" y="2369271"/>
            <a:ext cx="543156" cy="1283385"/>
          </a:xfrm>
          <a:prstGeom prst="roundRect">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2926571" y="2620957"/>
            <a:ext cx="952233" cy="1407033"/>
          </a:xfrm>
          <a:prstGeom prst="roundRect">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276916" y="2959720"/>
            <a:ext cx="928090" cy="1407033"/>
          </a:xfrm>
          <a:prstGeom prst="roundRect">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5606742" y="3324473"/>
            <a:ext cx="909955" cy="1407033"/>
          </a:xfrm>
          <a:prstGeom prst="roundRect">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922225" y="3725176"/>
            <a:ext cx="1023328" cy="1332961"/>
          </a:xfrm>
          <a:prstGeom prst="roundRect">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8394125" y="4103875"/>
            <a:ext cx="1077518" cy="1381624"/>
          </a:xfrm>
          <a:prstGeom prst="roundRect">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a:off x="2615924" y="3036627"/>
            <a:ext cx="269938" cy="302004"/>
          </a:xfrm>
          <a:prstGeom prst="rightArrow">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3955919" y="3425605"/>
            <a:ext cx="269938" cy="302004"/>
          </a:xfrm>
          <a:prstGeom prst="rightArrow">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a:off x="5310656" y="3753340"/>
            <a:ext cx="269938" cy="302004"/>
          </a:xfrm>
          <a:prstGeom prst="rightArrow">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6617095" y="4142318"/>
            <a:ext cx="269938" cy="302004"/>
          </a:xfrm>
          <a:prstGeom prst="rightArrow">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8042341" y="4543682"/>
            <a:ext cx="269938" cy="302004"/>
          </a:xfrm>
          <a:prstGeom prst="rightArrow">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9533338" y="4932660"/>
            <a:ext cx="269938" cy="302004"/>
          </a:xfrm>
          <a:prstGeom prst="rightArrow">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p:cNvSpPr/>
          <p:nvPr/>
        </p:nvSpPr>
        <p:spPr>
          <a:xfrm>
            <a:off x="10938409" y="5260395"/>
            <a:ext cx="269938" cy="302004"/>
          </a:xfrm>
          <a:prstGeom prst="rightArrow">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045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1" b="82"/>
          <a:stretch/>
        </p:blipFill>
        <p:spPr>
          <a:xfrm>
            <a:off x="1509247" y="670553"/>
            <a:ext cx="8183392" cy="5839303"/>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627993" y="7774"/>
            <a:ext cx="10515600" cy="671496"/>
          </a:xfrm>
        </p:spPr>
        <p:txBody>
          <a:bodyPr>
            <a:normAutofit fontScale="90000"/>
          </a:bodyPr>
          <a:lstStyle/>
          <a:p>
            <a:r>
              <a:rPr lang="en-US" dirty="0" smtClean="0"/>
              <a:t>Dashboard Overview</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23</a:t>
            </a:fld>
            <a:endParaRPr lang="en-US"/>
          </a:p>
        </p:txBody>
      </p:sp>
      <p:sp>
        <p:nvSpPr>
          <p:cNvPr id="5" name="Rounded Rectangle 4"/>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Getting Started</a:t>
            </a:r>
            <a:endParaRPr lang="en-US" dirty="0"/>
          </a:p>
        </p:txBody>
      </p:sp>
      <p:sp>
        <p:nvSpPr>
          <p:cNvPr id="20" name="Rounded Rectangle 19"/>
          <p:cNvSpPr/>
          <p:nvPr/>
        </p:nvSpPr>
        <p:spPr>
          <a:xfrm>
            <a:off x="7602886" y="4099971"/>
            <a:ext cx="1483232" cy="406715"/>
          </a:xfrm>
          <a:prstGeom prst="roundRect">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3372976" y="3964652"/>
            <a:ext cx="1064800" cy="778124"/>
          </a:xfrm>
          <a:prstGeom prst="roundRect">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ular Callout 22"/>
          <p:cNvSpPr/>
          <p:nvPr/>
        </p:nvSpPr>
        <p:spPr>
          <a:xfrm>
            <a:off x="92415" y="3944982"/>
            <a:ext cx="2781414" cy="1013255"/>
          </a:xfrm>
          <a:prstGeom prst="wedgeRoundRectCallout">
            <a:avLst>
              <a:gd name="adj1" fmla="val 61935"/>
              <a:gd name="adj2" fmla="val -17528"/>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cs typeface="Courier New" panose="02070309020205020404" pitchFamily="49" charset="0"/>
              </a:rPr>
              <a:t>Freshly initialized cluster: </a:t>
            </a:r>
          </a:p>
          <a:p>
            <a:pPr algn="ctr"/>
            <a:r>
              <a:rPr lang="en-US" dirty="0" smtClean="0">
                <a:cs typeface="Courier New" panose="02070309020205020404" pitchFamily="49" charset="0"/>
              </a:rPr>
              <a:t>94 of 96 OSDs up and in</a:t>
            </a:r>
          </a:p>
          <a:p>
            <a:pPr algn="ctr"/>
            <a:r>
              <a:rPr lang="en-US" dirty="0" smtClean="0">
                <a:cs typeface="Courier New" panose="02070309020205020404" pitchFamily="49" charset="0"/>
              </a:rPr>
              <a:t>No OSDs near full or full</a:t>
            </a:r>
          </a:p>
        </p:txBody>
      </p:sp>
      <p:sp>
        <p:nvSpPr>
          <p:cNvPr id="24" name="Rounded Rectangular Callout 23"/>
          <p:cNvSpPr/>
          <p:nvPr/>
        </p:nvSpPr>
        <p:spPr>
          <a:xfrm>
            <a:off x="92415" y="2145078"/>
            <a:ext cx="2893472" cy="740735"/>
          </a:xfrm>
          <a:prstGeom prst="wedgeRoundRectCallout">
            <a:avLst>
              <a:gd name="adj1" fmla="val 61935"/>
              <a:gd name="adj2" fmla="val -17528"/>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cs typeface="Courier New" panose="02070309020205020404" pitchFamily="49" charset="0"/>
              </a:rPr>
              <a:t>No Storage Groups near full or full</a:t>
            </a:r>
          </a:p>
        </p:txBody>
      </p:sp>
      <p:sp>
        <p:nvSpPr>
          <p:cNvPr id="25" name="Rounded Rectangle 24"/>
          <p:cNvSpPr/>
          <p:nvPr/>
        </p:nvSpPr>
        <p:spPr>
          <a:xfrm>
            <a:off x="3331031" y="2145078"/>
            <a:ext cx="1632857" cy="520381"/>
          </a:xfrm>
          <a:prstGeom prst="roundRect">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5548305" y="5138116"/>
            <a:ext cx="2373050" cy="1354758"/>
          </a:xfrm>
          <a:prstGeom prst="roundRect">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5548305" y="2315361"/>
            <a:ext cx="1766896" cy="636844"/>
          </a:xfrm>
          <a:prstGeom prst="roundRect">
            <a:avLst>
              <a:gd name="adj" fmla="val 8763"/>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16"/>
          <p:cNvSpPr/>
          <p:nvPr/>
        </p:nvSpPr>
        <p:spPr>
          <a:xfrm>
            <a:off x="7569330" y="1827330"/>
            <a:ext cx="2893472" cy="970240"/>
          </a:xfrm>
          <a:prstGeom prst="wedgeRoundRectCallout">
            <a:avLst>
              <a:gd name="adj1" fmla="val -56799"/>
              <a:gd name="adj2" fmla="val 36618"/>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cs typeface="Courier New" panose="02070309020205020404" pitchFamily="49" charset="0"/>
              </a:rPr>
              <a:t>Minimum of three monitors</a:t>
            </a:r>
          </a:p>
          <a:p>
            <a:pPr algn="ctr"/>
            <a:r>
              <a:rPr lang="en-US" dirty="0" smtClean="0">
                <a:cs typeface="Courier New" panose="02070309020205020404" pitchFamily="49" charset="0"/>
              </a:rPr>
              <a:t>Odd number of monitors</a:t>
            </a:r>
          </a:p>
          <a:p>
            <a:pPr algn="ctr"/>
            <a:r>
              <a:rPr lang="en-US" dirty="0" smtClean="0">
                <a:cs typeface="Courier New" panose="02070309020205020404" pitchFamily="49" charset="0"/>
              </a:rPr>
              <a:t>No warnings</a:t>
            </a:r>
          </a:p>
        </p:txBody>
      </p:sp>
      <p:sp>
        <p:nvSpPr>
          <p:cNvPr id="21" name="Rounded Rectangular Callout 20"/>
          <p:cNvSpPr/>
          <p:nvPr/>
        </p:nvSpPr>
        <p:spPr>
          <a:xfrm>
            <a:off x="9367882" y="3688940"/>
            <a:ext cx="2189839" cy="637521"/>
          </a:xfrm>
          <a:prstGeom prst="wedgeRoundRectCallout">
            <a:avLst>
              <a:gd name="adj1" fmla="val -61779"/>
              <a:gd name="adj2" fmla="val 28723"/>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cs typeface="Courier New" panose="02070309020205020404" pitchFamily="49" charset="0"/>
              </a:rPr>
              <a:t>Vast majority of PGs </a:t>
            </a:r>
            <a:br>
              <a:rPr lang="en-US" dirty="0" smtClean="0">
                <a:cs typeface="Courier New" panose="02070309020205020404" pitchFamily="49" charset="0"/>
              </a:rPr>
            </a:br>
            <a:r>
              <a:rPr lang="en-US" dirty="0" smtClean="0">
                <a:cs typeface="Courier New" panose="02070309020205020404" pitchFamily="49" charset="0"/>
              </a:rPr>
              <a:t>active + clean</a:t>
            </a:r>
          </a:p>
        </p:txBody>
      </p:sp>
      <p:sp>
        <p:nvSpPr>
          <p:cNvPr id="28" name="Rounded Rectangular Callout 27"/>
          <p:cNvSpPr/>
          <p:nvPr/>
        </p:nvSpPr>
        <p:spPr>
          <a:xfrm>
            <a:off x="8691518" y="5169466"/>
            <a:ext cx="2189839" cy="975264"/>
          </a:xfrm>
          <a:prstGeom prst="wedgeRoundRectCallout">
            <a:avLst>
              <a:gd name="adj1" fmla="val -83998"/>
              <a:gd name="adj2" fmla="val 25282"/>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cs typeface="Courier New" panose="02070309020205020404" pitchFamily="49" charset="0"/>
              </a:rPr>
              <a:t>Monitor servers not synchronized with NTP server</a:t>
            </a:r>
          </a:p>
        </p:txBody>
      </p:sp>
    </p:spTree>
    <p:extLst>
      <p:ext uri="{BB962C8B-B14F-4D97-AF65-F5344CB8AC3E}">
        <p14:creationId xmlns:p14="http://schemas.microsoft.com/office/powerpoint/2010/main" val="388400502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24763" y="7773"/>
            <a:ext cx="9718830" cy="1325563"/>
          </a:xfrm>
        </p:spPr>
        <p:txBody>
          <a:bodyPr/>
          <a:lstStyle/>
          <a:p>
            <a:r>
              <a:rPr lang="en-US" dirty="0" smtClean="0"/>
              <a:t>The VSM Navigation Bar</a:t>
            </a:r>
            <a:endParaRPr lang="en-US" dirty="0"/>
          </a:p>
        </p:txBody>
      </p:sp>
      <p:sp>
        <p:nvSpPr>
          <p:cNvPr id="8" name="Footer Placeholder 7"/>
          <p:cNvSpPr>
            <a:spLocks noGrp="1"/>
          </p:cNvSpPr>
          <p:nvPr>
            <p:ph type="ftr" sz="quarter" idx="11"/>
          </p:nvPr>
        </p:nvSpPr>
        <p:spPr/>
        <p:txBody>
          <a:bodyPr/>
          <a:lstStyle/>
          <a:p>
            <a:r>
              <a:rPr lang="en-US" smtClean="0"/>
              <a:t>Intel Confidential – Virtual Storage Manager 0.5</a:t>
            </a:r>
            <a:endParaRPr lang="en-US" dirty="0" smtClean="0"/>
          </a:p>
        </p:txBody>
      </p:sp>
      <p:sp>
        <p:nvSpPr>
          <p:cNvPr id="9" name="Slide Number Placeholder 8"/>
          <p:cNvSpPr>
            <a:spLocks noGrp="1"/>
          </p:cNvSpPr>
          <p:nvPr>
            <p:ph type="sldNum" sz="quarter" idx="12"/>
          </p:nvPr>
        </p:nvSpPr>
        <p:spPr/>
        <p:txBody>
          <a:bodyPr/>
          <a:lstStyle/>
          <a:p>
            <a:fld id="{BDCAA40D-665B-4853-BBC7-ECCA0561EC9E}" type="slidenum">
              <a:rPr lang="en-US" smtClean="0"/>
              <a:t>24</a:t>
            </a:fld>
            <a:endParaRPr lang="en-US"/>
          </a:p>
        </p:txBody>
      </p:sp>
      <p:pic>
        <p:nvPicPr>
          <p:cNvPr id="4" name="Picture 3"/>
          <p:cNvPicPr>
            <a:picLocks noChangeAspect="1"/>
          </p:cNvPicPr>
          <p:nvPr/>
        </p:nvPicPr>
        <p:blipFill>
          <a:blip r:embed="rId2"/>
          <a:stretch>
            <a:fillRect/>
          </a:stretch>
        </p:blipFill>
        <p:spPr>
          <a:xfrm>
            <a:off x="0" y="0"/>
            <a:ext cx="1424763" cy="6874112"/>
          </a:xfrm>
          <a:prstGeom prst="rect">
            <a:avLst/>
          </a:prstGeom>
        </p:spPr>
      </p:pic>
      <p:sp>
        <p:nvSpPr>
          <p:cNvPr id="11" name="Rounded Rectangular Callout 10"/>
          <p:cNvSpPr/>
          <p:nvPr/>
        </p:nvSpPr>
        <p:spPr>
          <a:xfrm>
            <a:off x="2823754" y="1236020"/>
            <a:ext cx="6254931" cy="637382"/>
          </a:xfrm>
          <a:prstGeom prst="wedgeRoundRectCallout">
            <a:avLst>
              <a:gd name="adj1" fmla="val -84408"/>
              <a:gd name="adj2" fmla="val -40571"/>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Dashboard – Overview of cluster status</a:t>
            </a:r>
            <a:endParaRPr lang="en-US" dirty="0"/>
          </a:p>
        </p:txBody>
      </p:sp>
      <p:sp>
        <p:nvSpPr>
          <p:cNvPr id="12" name="Rounded Rectangular Callout 11"/>
          <p:cNvSpPr/>
          <p:nvPr/>
        </p:nvSpPr>
        <p:spPr>
          <a:xfrm>
            <a:off x="2823754" y="2000934"/>
            <a:ext cx="6254931" cy="637382"/>
          </a:xfrm>
          <a:prstGeom prst="wedgeRoundRectCallout">
            <a:avLst>
              <a:gd name="adj1" fmla="val -77931"/>
              <a:gd name="adj2" fmla="val -74438"/>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Server Management – Management of cluster hardware – add/remove server, replace storage devices</a:t>
            </a:r>
            <a:endParaRPr lang="en-US" dirty="0"/>
          </a:p>
        </p:txBody>
      </p:sp>
      <p:sp>
        <p:nvSpPr>
          <p:cNvPr id="13" name="Rounded Rectangular Callout 12"/>
          <p:cNvSpPr/>
          <p:nvPr/>
        </p:nvSpPr>
        <p:spPr>
          <a:xfrm>
            <a:off x="2823753" y="2765848"/>
            <a:ext cx="6254931" cy="637382"/>
          </a:xfrm>
          <a:prstGeom prst="wedgeRoundRectCallout">
            <a:avLst>
              <a:gd name="adj1" fmla="val -77514"/>
              <a:gd name="adj2" fmla="val -72389"/>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Cluster Management – Management of cluster resources – cluster and pool creation</a:t>
            </a:r>
            <a:endParaRPr lang="en-US" dirty="0"/>
          </a:p>
        </p:txBody>
      </p:sp>
      <p:sp>
        <p:nvSpPr>
          <p:cNvPr id="14" name="Rounded Rectangular Callout 13"/>
          <p:cNvSpPr/>
          <p:nvPr/>
        </p:nvSpPr>
        <p:spPr>
          <a:xfrm>
            <a:off x="2823752" y="3530762"/>
            <a:ext cx="6254931" cy="1135879"/>
          </a:xfrm>
          <a:prstGeom prst="wedgeRoundRectCallout">
            <a:avLst>
              <a:gd name="adj1" fmla="val -81821"/>
              <a:gd name="adj2" fmla="val -38374"/>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Monitoring the cluster – Monitoring overall capacity, pool utilization, status of OSD, Monitor, and MDS processes, Placement Group status, and RBD status</a:t>
            </a:r>
            <a:endParaRPr lang="en-US" dirty="0"/>
          </a:p>
        </p:txBody>
      </p:sp>
      <p:sp>
        <p:nvSpPr>
          <p:cNvPr id="15" name="Rounded Rectangular Callout 14"/>
          <p:cNvSpPr/>
          <p:nvPr/>
        </p:nvSpPr>
        <p:spPr>
          <a:xfrm>
            <a:off x="2823752" y="4794173"/>
            <a:ext cx="6254931" cy="885118"/>
          </a:xfrm>
          <a:prstGeom prst="wedgeRoundRectCallout">
            <a:avLst>
              <a:gd name="adj1" fmla="val -79524"/>
              <a:gd name="adj2" fmla="val 37871"/>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Managing OpenStack Interoperation: Connection to OpenStack Server, and placement of pools in Cinder multi-backend</a:t>
            </a:r>
            <a:endParaRPr lang="en-US" dirty="0"/>
          </a:p>
        </p:txBody>
      </p:sp>
      <p:sp>
        <p:nvSpPr>
          <p:cNvPr id="16" name="Rounded Rectangular Callout 15"/>
          <p:cNvSpPr/>
          <p:nvPr/>
        </p:nvSpPr>
        <p:spPr>
          <a:xfrm>
            <a:off x="2823752" y="5806824"/>
            <a:ext cx="6254931" cy="637382"/>
          </a:xfrm>
          <a:prstGeom prst="wedgeRoundRectCallout">
            <a:avLst>
              <a:gd name="adj1" fmla="val -83155"/>
              <a:gd name="adj2" fmla="val 35259"/>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Manage VSM – Add users, manage user passwords</a:t>
            </a:r>
            <a:endParaRPr lang="en-US" dirty="0"/>
          </a:p>
        </p:txBody>
      </p:sp>
      <p:sp>
        <p:nvSpPr>
          <p:cNvPr id="17" name="Rounded Rectangle 16"/>
          <p:cNvSpPr/>
          <p:nvPr/>
        </p:nvSpPr>
        <p:spPr>
          <a:xfrm>
            <a:off x="10260205"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Getting Started</a:t>
            </a:r>
            <a:endParaRPr lang="en-US" dirty="0"/>
          </a:p>
        </p:txBody>
      </p:sp>
    </p:spTree>
    <p:extLst>
      <p:ext uri="{BB962C8B-B14F-4D97-AF65-F5344CB8AC3E}">
        <p14:creationId xmlns:p14="http://schemas.microsoft.com/office/powerpoint/2010/main" val="313775696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25</a:t>
            </a:fld>
            <a:endParaRPr lang="en-US"/>
          </a:p>
        </p:txBody>
      </p:sp>
      <p:sp>
        <p:nvSpPr>
          <p:cNvPr id="5" name="Rounded Rectangle 4"/>
          <p:cNvSpPr/>
          <p:nvPr/>
        </p:nvSpPr>
        <p:spPr>
          <a:xfrm>
            <a:off x="4329223" y="2551342"/>
            <a:ext cx="3573805" cy="1746338"/>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Managing Capacity</a:t>
            </a:r>
            <a:endParaRPr lang="en-US" sz="3200" dirty="0"/>
          </a:p>
        </p:txBody>
      </p:sp>
    </p:spTree>
    <p:extLst>
      <p:ext uri="{BB962C8B-B14F-4D97-AF65-F5344CB8AC3E}">
        <p14:creationId xmlns:p14="http://schemas.microsoft.com/office/powerpoint/2010/main" val="323223383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Group Status</a:t>
            </a:r>
            <a:endParaRPr lang="en-US" dirty="0"/>
          </a:p>
        </p:txBody>
      </p:sp>
      <p:sp>
        <p:nvSpPr>
          <p:cNvPr id="3" name="Footer Placeholder 2"/>
          <p:cNvSpPr>
            <a:spLocks noGrp="1"/>
          </p:cNvSpPr>
          <p:nvPr>
            <p:ph type="ftr" sz="quarter" idx="11"/>
          </p:nvPr>
        </p:nvSpPr>
        <p:spPr>
          <a:effectLst>
            <a:outerShdw blurRad="50800" dist="38100" dir="2700000" algn="tl" rotWithShape="0">
              <a:prstClr val="black">
                <a:alpha val="40000"/>
              </a:prstClr>
            </a:outerShdw>
          </a:effectLst>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a:effectLst>
            <a:outerShdw blurRad="50800" dist="38100" dir="2700000" algn="tl" rotWithShape="0">
              <a:prstClr val="black">
                <a:alpha val="40000"/>
              </a:prstClr>
            </a:outerShdw>
          </a:effectLst>
        </p:spPr>
        <p:txBody>
          <a:bodyPr/>
          <a:lstStyle/>
          <a:p>
            <a:fld id="{BDCAA40D-665B-4853-BBC7-ECCA0561EC9E}" type="slidenum">
              <a:rPr lang="en-US" smtClean="0"/>
              <a:t>26</a:t>
            </a:fld>
            <a:endParaRPr lang="en-US" dirty="0"/>
          </a:p>
        </p:txBody>
      </p:sp>
      <p:sp>
        <p:nvSpPr>
          <p:cNvPr id="5" name="Rounded Rectangle 4"/>
          <p:cNvSpPr/>
          <p:nvPr/>
        </p:nvSpPr>
        <p:spPr>
          <a:xfrm>
            <a:off x="9982200"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Managing Capacity</a:t>
            </a:r>
            <a:endParaRPr lang="en-US" dirty="0"/>
          </a:p>
        </p:txBody>
      </p:sp>
      <p:pic>
        <p:nvPicPr>
          <p:cNvPr id="6" name="Picture 5"/>
          <p:cNvPicPr>
            <a:picLocks noChangeAspect="1"/>
          </p:cNvPicPr>
          <p:nvPr/>
        </p:nvPicPr>
        <p:blipFill>
          <a:blip r:embed="rId3"/>
          <a:stretch>
            <a:fillRect/>
          </a:stretch>
        </p:blipFill>
        <p:spPr>
          <a:xfrm>
            <a:off x="1103699" y="984325"/>
            <a:ext cx="9359650" cy="5226919"/>
          </a:xfrm>
          <a:prstGeom prst="rect">
            <a:avLst/>
          </a:prstGeom>
          <a:effectLst>
            <a:outerShdw blurRad="50800" dist="38100" dir="2700000" algn="tl" rotWithShape="0">
              <a:prstClr val="black">
                <a:alpha val="40000"/>
              </a:prstClr>
            </a:outerShdw>
          </a:effectLst>
        </p:spPr>
      </p:pic>
      <p:sp>
        <p:nvSpPr>
          <p:cNvPr id="7" name="Rounded Rectangular Callout 6"/>
          <p:cNvSpPr/>
          <p:nvPr/>
        </p:nvSpPr>
        <p:spPr>
          <a:xfrm>
            <a:off x="3009229" y="5924007"/>
            <a:ext cx="1144341" cy="914779"/>
          </a:xfrm>
          <a:prstGeom prst="wedgeRoundRectCallout">
            <a:avLst>
              <a:gd name="adj1" fmla="val -8638"/>
              <a:gd name="adj2" fmla="val -77973"/>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Storage Groups</a:t>
            </a:r>
          </a:p>
        </p:txBody>
      </p:sp>
      <p:sp>
        <p:nvSpPr>
          <p:cNvPr id="8" name="Rounded Rectangular Callout 7"/>
          <p:cNvSpPr/>
          <p:nvPr/>
        </p:nvSpPr>
        <p:spPr>
          <a:xfrm>
            <a:off x="4323807" y="5924007"/>
            <a:ext cx="1436913" cy="914779"/>
          </a:xfrm>
          <a:prstGeom prst="wedgeRoundRectCallout">
            <a:avLst>
              <a:gd name="adj1" fmla="val -16179"/>
              <a:gd name="adj2" fmla="val -70833"/>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Capacity of all disks in storage group</a:t>
            </a:r>
          </a:p>
        </p:txBody>
      </p:sp>
      <p:sp>
        <p:nvSpPr>
          <p:cNvPr id="9" name="Rounded Rectangular Callout 8"/>
          <p:cNvSpPr/>
          <p:nvPr/>
        </p:nvSpPr>
        <p:spPr>
          <a:xfrm>
            <a:off x="5885793" y="5943220"/>
            <a:ext cx="1593668" cy="914779"/>
          </a:xfrm>
          <a:prstGeom prst="wedgeRoundRectCallout">
            <a:avLst>
              <a:gd name="adj1" fmla="val -40769"/>
              <a:gd name="adj2" fmla="val -82257"/>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Capacity that has been used (includes replicas)</a:t>
            </a:r>
          </a:p>
        </p:txBody>
      </p:sp>
      <p:sp>
        <p:nvSpPr>
          <p:cNvPr id="10" name="Rounded Rectangular Callout 9"/>
          <p:cNvSpPr/>
          <p:nvPr/>
        </p:nvSpPr>
        <p:spPr>
          <a:xfrm>
            <a:off x="7526803" y="5943221"/>
            <a:ext cx="1102303" cy="914779"/>
          </a:xfrm>
          <a:prstGeom prst="wedgeRoundRectCallout">
            <a:avLst>
              <a:gd name="adj1" fmla="val -84616"/>
              <a:gd name="adj2" fmla="val -86541"/>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Capacity remaining</a:t>
            </a:r>
          </a:p>
        </p:txBody>
      </p:sp>
      <p:sp>
        <p:nvSpPr>
          <p:cNvPr id="11" name="Rounded Rectangular Callout 10"/>
          <p:cNvSpPr/>
          <p:nvPr/>
        </p:nvSpPr>
        <p:spPr>
          <a:xfrm>
            <a:off x="8697771" y="5943219"/>
            <a:ext cx="1284429" cy="914779"/>
          </a:xfrm>
          <a:prstGeom prst="wedgeRoundRectCallout">
            <a:avLst>
              <a:gd name="adj1" fmla="val -43935"/>
              <a:gd name="adj2" fmla="val -142232"/>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Used capacity of largest node</a:t>
            </a:r>
          </a:p>
        </p:txBody>
      </p:sp>
      <p:sp>
        <p:nvSpPr>
          <p:cNvPr id="12" name="Rounded Rectangular Callout 11"/>
          <p:cNvSpPr/>
          <p:nvPr/>
        </p:nvSpPr>
        <p:spPr>
          <a:xfrm>
            <a:off x="8425543" y="2637707"/>
            <a:ext cx="3667408" cy="1445524"/>
          </a:xfrm>
          <a:prstGeom prst="wedgeRoundRectCallout">
            <a:avLst>
              <a:gd name="adj1" fmla="val -33515"/>
              <a:gd name="adj2" fmla="val 81581"/>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If largest node capacity is bigger than capacity available, then there will be a problem if the largest node fails because there isn’t enough capacity in the rest of the storage group to absorb the loss</a:t>
            </a:r>
          </a:p>
        </p:txBody>
      </p:sp>
      <p:sp>
        <p:nvSpPr>
          <p:cNvPr id="13" name="Rounded Rectangular Callout 12"/>
          <p:cNvSpPr/>
          <p:nvPr/>
        </p:nvSpPr>
        <p:spPr>
          <a:xfrm>
            <a:off x="10372493" y="4571507"/>
            <a:ext cx="1720458" cy="1520011"/>
          </a:xfrm>
          <a:prstGeom prst="wedgeRoundRectCallout">
            <a:avLst>
              <a:gd name="adj1" fmla="val -76275"/>
              <a:gd name="adj2" fmla="val -17805"/>
              <a:gd name="adj3" fmla="val 16667"/>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Warning message indicates that storage group full or near full threshold is exceeded</a:t>
            </a:r>
          </a:p>
        </p:txBody>
      </p:sp>
      <p:sp>
        <p:nvSpPr>
          <p:cNvPr id="14" name="Rounded Rectangular Callout 13"/>
          <p:cNvSpPr/>
          <p:nvPr/>
        </p:nvSpPr>
        <p:spPr>
          <a:xfrm>
            <a:off x="7769923" y="1210823"/>
            <a:ext cx="2602569" cy="1099065"/>
          </a:xfrm>
          <a:prstGeom prst="wedgeRoundRectCallout">
            <a:avLst>
              <a:gd name="adj1" fmla="val -84426"/>
              <a:gd name="adj2" fmla="val 201286"/>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Storage Group Full and Near Full thresholds</a:t>
            </a:r>
          </a:p>
        </p:txBody>
      </p:sp>
      <p:sp>
        <p:nvSpPr>
          <p:cNvPr id="15" name="Rounded Rectangular Callout 14"/>
          <p:cNvSpPr/>
          <p:nvPr/>
        </p:nvSpPr>
        <p:spPr>
          <a:xfrm>
            <a:off x="7732388" y="1210824"/>
            <a:ext cx="2640105" cy="1101348"/>
          </a:xfrm>
          <a:prstGeom prst="wedgeRoundRectCallout">
            <a:avLst>
              <a:gd name="adj1" fmla="val -130003"/>
              <a:gd name="adj2" fmla="val 201956"/>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Storage Group Full and Near Full thresholds.</a:t>
            </a:r>
          </a:p>
          <a:p>
            <a:pPr algn="ctr"/>
            <a:r>
              <a:rPr lang="en-US" sz="1600" dirty="0" smtClean="0"/>
              <a:t>Configurable in cluster manifest</a:t>
            </a:r>
          </a:p>
        </p:txBody>
      </p:sp>
    </p:spTree>
    <p:extLst>
      <p:ext uri="{BB962C8B-B14F-4D97-AF65-F5344CB8AC3E}">
        <p14:creationId xmlns:p14="http://schemas.microsoft.com/office/powerpoint/2010/main" val="30591193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 Pools</a:t>
            </a:r>
            <a:endParaRPr lang="en-US" dirty="0"/>
          </a:p>
        </p:txBody>
      </p:sp>
      <p:sp>
        <p:nvSpPr>
          <p:cNvPr id="3" name="Footer Placeholder 2"/>
          <p:cNvSpPr>
            <a:spLocks noGrp="1"/>
          </p:cNvSpPr>
          <p:nvPr>
            <p:ph type="ftr" sz="quarter" idx="11"/>
          </p:nvPr>
        </p:nvSpPr>
        <p:spPr>
          <a:effectLst>
            <a:outerShdw blurRad="50800" dist="38100" dir="2700000" algn="tl" rotWithShape="0">
              <a:prstClr val="black">
                <a:alpha val="40000"/>
              </a:prstClr>
            </a:outerShdw>
          </a:effectLst>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a:effectLst>
            <a:outerShdw blurRad="50800" dist="38100" dir="2700000" algn="tl" rotWithShape="0">
              <a:prstClr val="black">
                <a:alpha val="40000"/>
              </a:prstClr>
            </a:outerShdw>
          </a:effectLst>
        </p:spPr>
        <p:txBody>
          <a:bodyPr/>
          <a:lstStyle/>
          <a:p>
            <a:fld id="{BDCAA40D-665B-4853-BBC7-ECCA0561EC9E}" type="slidenum">
              <a:rPr lang="en-US" smtClean="0"/>
              <a:t>27</a:t>
            </a:fld>
            <a:endParaRPr lang="en-US"/>
          </a:p>
        </p:txBody>
      </p:sp>
      <p:sp>
        <p:nvSpPr>
          <p:cNvPr id="5" name="Rounded Rectangle 4"/>
          <p:cNvSpPr/>
          <p:nvPr/>
        </p:nvSpPr>
        <p:spPr>
          <a:xfrm>
            <a:off x="9982200"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Managing Capacity</a:t>
            </a:r>
            <a:endParaRPr lang="en-US" dirty="0"/>
          </a:p>
        </p:txBody>
      </p:sp>
      <p:pic>
        <p:nvPicPr>
          <p:cNvPr id="6" name="Picture 5"/>
          <p:cNvPicPr>
            <a:picLocks noChangeAspect="1"/>
          </p:cNvPicPr>
          <p:nvPr/>
        </p:nvPicPr>
        <p:blipFill>
          <a:blip r:embed="rId2"/>
          <a:stretch>
            <a:fillRect/>
          </a:stretch>
        </p:blipFill>
        <p:spPr>
          <a:xfrm>
            <a:off x="389321" y="1437456"/>
            <a:ext cx="10527846" cy="4951298"/>
          </a:xfrm>
          <a:prstGeom prst="rect">
            <a:avLst/>
          </a:prstGeom>
          <a:effectLst>
            <a:outerShdw blurRad="50800" dist="38100" dir="2700000" algn="tl" rotWithShape="0">
              <a:prstClr val="black">
                <a:alpha val="40000"/>
              </a:prstClr>
            </a:outerShdw>
          </a:effectLst>
        </p:spPr>
      </p:pic>
      <p:sp>
        <p:nvSpPr>
          <p:cNvPr id="7" name="Rounded Rectangular Callout 6"/>
          <p:cNvSpPr/>
          <p:nvPr/>
        </p:nvSpPr>
        <p:spPr>
          <a:xfrm>
            <a:off x="2800220" y="5760657"/>
            <a:ext cx="1144341" cy="914779"/>
          </a:xfrm>
          <a:prstGeom prst="wedgeRoundRectCallout">
            <a:avLst>
              <a:gd name="adj1" fmla="val -8638"/>
              <a:gd name="adj2" fmla="val -77973"/>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Pool name</a:t>
            </a:r>
          </a:p>
        </p:txBody>
      </p:sp>
      <p:sp>
        <p:nvSpPr>
          <p:cNvPr id="8" name="Rounded Rectangular Callout 7"/>
          <p:cNvSpPr/>
          <p:nvPr/>
        </p:nvSpPr>
        <p:spPr>
          <a:xfrm>
            <a:off x="3996394" y="5760657"/>
            <a:ext cx="2717911" cy="914780"/>
          </a:xfrm>
          <a:prstGeom prst="wedgeRoundRectCallout">
            <a:avLst>
              <a:gd name="adj1" fmla="val -8638"/>
              <a:gd name="adj2" fmla="val -77973"/>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Storage group that Pool is created in</a:t>
            </a:r>
          </a:p>
        </p:txBody>
      </p:sp>
      <p:sp>
        <p:nvSpPr>
          <p:cNvPr id="9" name="Rounded Rectangular Callout 8"/>
          <p:cNvSpPr/>
          <p:nvPr/>
        </p:nvSpPr>
        <p:spPr>
          <a:xfrm>
            <a:off x="6766138" y="5760657"/>
            <a:ext cx="4938179" cy="914780"/>
          </a:xfrm>
          <a:prstGeom prst="wedgeRoundRectCallout">
            <a:avLst>
              <a:gd name="adj1" fmla="val -37472"/>
              <a:gd name="adj2" fmla="val -87969"/>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PG Count – automatically set by VSM: </a:t>
            </a:r>
            <a:br>
              <a:rPr lang="en-US" sz="1600" dirty="0" smtClean="0"/>
            </a:br>
            <a:r>
              <a:rPr lang="en-US" sz="1600" dirty="0" smtClean="0"/>
              <a:t>(50 * number of OSDs in storage group)/replication factor</a:t>
            </a:r>
          </a:p>
        </p:txBody>
      </p:sp>
      <p:sp>
        <p:nvSpPr>
          <p:cNvPr id="10" name="Rounded Rectangular Callout 9"/>
          <p:cNvSpPr/>
          <p:nvPr/>
        </p:nvSpPr>
        <p:spPr>
          <a:xfrm>
            <a:off x="6274241" y="1658982"/>
            <a:ext cx="1826902" cy="693253"/>
          </a:xfrm>
          <a:prstGeom prst="wedgeRoundRectCallout">
            <a:avLst>
              <a:gd name="adj1" fmla="val 36567"/>
              <a:gd name="adj2" fmla="val 89100"/>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Number of copies (primary + replicas)</a:t>
            </a:r>
          </a:p>
        </p:txBody>
      </p:sp>
      <p:sp>
        <p:nvSpPr>
          <p:cNvPr id="11" name="Rounded Rectangular Callout 10"/>
          <p:cNvSpPr/>
          <p:nvPr/>
        </p:nvSpPr>
        <p:spPr>
          <a:xfrm>
            <a:off x="6721253" y="928034"/>
            <a:ext cx="2299342" cy="653876"/>
          </a:xfrm>
          <a:prstGeom prst="wedgeRoundRectCallout">
            <a:avLst>
              <a:gd name="adj1" fmla="val 62132"/>
              <a:gd name="adj2" fmla="val 213031"/>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Where created</a:t>
            </a:r>
          </a:p>
          <a:p>
            <a:pPr algn="ctr"/>
            <a:r>
              <a:rPr lang="en-US" sz="1600" dirty="0" smtClean="0"/>
              <a:t> (VSM or external to VSM)</a:t>
            </a:r>
          </a:p>
        </p:txBody>
      </p:sp>
      <p:sp>
        <p:nvSpPr>
          <p:cNvPr id="12" name="Rounded Rectangular Callout 11"/>
          <p:cNvSpPr/>
          <p:nvPr/>
        </p:nvSpPr>
        <p:spPr>
          <a:xfrm>
            <a:off x="8003247" y="147380"/>
            <a:ext cx="1726753" cy="669891"/>
          </a:xfrm>
          <a:prstGeom prst="wedgeRoundRectCallout">
            <a:avLst>
              <a:gd name="adj1" fmla="val 58135"/>
              <a:gd name="adj2" fmla="val 323807"/>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Optional identifying tag string</a:t>
            </a:r>
          </a:p>
        </p:txBody>
      </p:sp>
      <p:sp>
        <p:nvSpPr>
          <p:cNvPr id="13" name="Rounded Rectangular Callout 12"/>
          <p:cNvSpPr/>
          <p:nvPr/>
        </p:nvSpPr>
        <p:spPr>
          <a:xfrm>
            <a:off x="10280216" y="1098522"/>
            <a:ext cx="1726753" cy="766082"/>
          </a:xfrm>
          <a:prstGeom prst="wedgeRoundRectCallout">
            <a:avLst>
              <a:gd name="adj1" fmla="val -34158"/>
              <a:gd name="adj2" fmla="val 99557"/>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dirty="0" smtClean="0"/>
              <a:t>Create new pool</a:t>
            </a:r>
          </a:p>
        </p:txBody>
      </p:sp>
    </p:spTree>
    <p:extLst>
      <p:ext uri="{BB962C8B-B14F-4D97-AF65-F5344CB8AC3E}">
        <p14:creationId xmlns:p14="http://schemas.microsoft.com/office/powerpoint/2010/main" val="134871362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Pool</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28</a:t>
            </a:fld>
            <a:endParaRPr lang="en-US"/>
          </a:p>
        </p:txBody>
      </p:sp>
      <p:pic>
        <p:nvPicPr>
          <p:cNvPr id="5" name="Picture 4"/>
          <p:cNvPicPr>
            <a:picLocks noChangeAspect="1"/>
          </p:cNvPicPr>
          <p:nvPr/>
        </p:nvPicPr>
        <p:blipFill>
          <a:blip r:embed="rId2"/>
          <a:stretch>
            <a:fillRect/>
          </a:stretch>
        </p:blipFill>
        <p:spPr>
          <a:xfrm>
            <a:off x="2369683" y="1288967"/>
            <a:ext cx="9020175" cy="5248275"/>
          </a:xfrm>
          <a:prstGeom prst="rect">
            <a:avLst/>
          </a:prstGeom>
          <a:effectLst>
            <a:outerShdw blurRad="50800" dist="38100" dir="2700000" algn="tl" rotWithShape="0">
              <a:prstClr val="black">
                <a:alpha val="40000"/>
              </a:prstClr>
            </a:outerShdw>
          </a:effectLst>
        </p:spPr>
      </p:pic>
      <p:sp>
        <p:nvSpPr>
          <p:cNvPr id="7" name="Rounded Rectangle 6"/>
          <p:cNvSpPr/>
          <p:nvPr/>
        </p:nvSpPr>
        <p:spPr>
          <a:xfrm>
            <a:off x="7591218" y="3304902"/>
            <a:ext cx="3696789" cy="1528354"/>
          </a:xfrm>
          <a:prstGeom prst="roundRect">
            <a:avLst>
              <a:gd name="adj" fmla="val 5163"/>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srcRect l="12869" t="38146" r="51193" b="37382"/>
          <a:stretch/>
        </p:blipFill>
        <p:spPr>
          <a:xfrm>
            <a:off x="7717491" y="3429000"/>
            <a:ext cx="3409406" cy="1254034"/>
          </a:xfrm>
          <a:prstGeom prst="rect">
            <a:avLst/>
          </a:prstGeom>
          <a:effectLst>
            <a:outerShdw blurRad="50800" dist="38100" dir="2700000" algn="tl" rotWithShape="0">
              <a:prstClr val="black">
                <a:alpha val="40000"/>
              </a:prstClr>
            </a:outerShdw>
          </a:effectLst>
        </p:spPr>
      </p:pic>
      <p:sp>
        <p:nvSpPr>
          <p:cNvPr id="8" name="Right Arrow 7"/>
          <p:cNvSpPr/>
          <p:nvPr/>
        </p:nvSpPr>
        <p:spPr>
          <a:xfrm>
            <a:off x="6618513" y="3344092"/>
            <a:ext cx="870855" cy="444138"/>
          </a:xfrm>
          <a:prstGeom prst="rightArrow">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ular Callout 8"/>
          <p:cNvSpPr/>
          <p:nvPr/>
        </p:nvSpPr>
        <p:spPr>
          <a:xfrm>
            <a:off x="978488" y="4041025"/>
            <a:ext cx="1826902" cy="693253"/>
          </a:xfrm>
          <a:prstGeom prst="wedgeRoundRectCallout">
            <a:avLst>
              <a:gd name="adj1" fmla="val 100919"/>
              <a:gd name="adj2" fmla="val -14536"/>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Number of copies (primary + replicas)</a:t>
            </a:r>
          </a:p>
        </p:txBody>
      </p:sp>
      <p:sp>
        <p:nvSpPr>
          <p:cNvPr id="10" name="Rounded Rectangular Callout 9"/>
          <p:cNvSpPr/>
          <p:nvPr/>
        </p:nvSpPr>
        <p:spPr>
          <a:xfrm>
            <a:off x="381881" y="4935829"/>
            <a:ext cx="2659729" cy="653876"/>
          </a:xfrm>
          <a:prstGeom prst="wedgeRoundRectCallout">
            <a:avLst>
              <a:gd name="adj1" fmla="val 78830"/>
              <a:gd name="adj2" fmla="val -50673"/>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Optional descriptive tag string</a:t>
            </a:r>
          </a:p>
        </p:txBody>
      </p:sp>
      <p:sp>
        <p:nvSpPr>
          <p:cNvPr id="11" name="Rounded Rectangular Callout 10"/>
          <p:cNvSpPr/>
          <p:nvPr/>
        </p:nvSpPr>
        <p:spPr>
          <a:xfrm>
            <a:off x="1053807" y="2352235"/>
            <a:ext cx="1726753" cy="669891"/>
          </a:xfrm>
          <a:prstGeom prst="wedgeRoundRectCallout">
            <a:avLst>
              <a:gd name="adj1" fmla="val 117898"/>
              <a:gd name="adj2" fmla="val 44957"/>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dirty="0" smtClean="0"/>
              <a:t>Pool Name</a:t>
            </a:r>
          </a:p>
        </p:txBody>
      </p:sp>
      <p:sp>
        <p:nvSpPr>
          <p:cNvPr id="12" name="Rounded Rectangular Callout 11"/>
          <p:cNvSpPr/>
          <p:nvPr/>
        </p:nvSpPr>
        <p:spPr>
          <a:xfrm>
            <a:off x="381881" y="3239223"/>
            <a:ext cx="2659729" cy="653876"/>
          </a:xfrm>
          <a:prstGeom prst="wedgeRoundRectCallout">
            <a:avLst>
              <a:gd name="adj1" fmla="val 77357"/>
              <a:gd name="adj2" fmla="val 13255"/>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Select storage group where pool will be located</a:t>
            </a:r>
          </a:p>
        </p:txBody>
      </p:sp>
      <p:sp>
        <p:nvSpPr>
          <p:cNvPr id="13" name="Rounded Rectangle 12"/>
          <p:cNvSpPr/>
          <p:nvPr/>
        </p:nvSpPr>
        <p:spPr>
          <a:xfrm>
            <a:off x="9982200"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Managing Capacity</a:t>
            </a:r>
            <a:endParaRPr lang="en-US" dirty="0"/>
          </a:p>
        </p:txBody>
      </p:sp>
    </p:spTree>
    <p:extLst>
      <p:ext uri="{BB962C8B-B14F-4D97-AF65-F5344CB8AC3E}">
        <p14:creationId xmlns:p14="http://schemas.microsoft.com/office/powerpoint/2010/main" val="166203880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993" y="7774"/>
            <a:ext cx="10515600" cy="976552"/>
          </a:xfrm>
        </p:spPr>
        <p:txBody>
          <a:bodyPr/>
          <a:lstStyle/>
          <a:p>
            <a:r>
              <a:rPr lang="en-US" dirty="0" smtClean="0"/>
              <a:t>RBD Status</a:t>
            </a:r>
            <a:endParaRPr lang="en-US" dirty="0"/>
          </a:p>
        </p:txBody>
      </p:sp>
      <p:sp>
        <p:nvSpPr>
          <p:cNvPr id="3" name="Footer Placeholder 2"/>
          <p:cNvSpPr>
            <a:spLocks noGrp="1"/>
          </p:cNvSpPr>
          <p:nvPr>
            <p:ph type="ftr" sz="quarter" idx="11"/>
          </p:nvPr>
        </p:nvSpPr>
        <p:spPr>
          <a:xfrm>
            <a:off x="3359331" y="6388372"/>
            <a:ext cx="4114800" cy="365125"/>
          </a:xfrm>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a:xfrm>
            <a:off x="7931331" y="6388371"/>
            <a:ext cx="2743200" cy="365125"/>
          </a:xfrm>
        </p:spPr>
        <p:txBody>
          <a:bodyPr/>
          <a:lstStyle/>
          <a:p>
            <a:fld id="{BDCAA40D-665B-4853-BBC7-ECCA0561EC9E}" type="slidenum">
              <a:rPr lang="en-US" smtClean="0"/>
              <a:t>29</a:t>
            </a:fld>
            <a:endParaRPr lang="en-US"/>
          </a:p>
        </p:txBody>
      </p:sp>
      <p:pic>
        <p:nvPicPr>
          <p:cNvPr id="6" name="Picture 5"/>
          <p:cNvPicPr>
            <a:picLocks noChangeAspect="1"/>
          </p:cNvPicPr>
          <p:nvPr/>
        </p:nvPicPr>
        <p:blipFill>
          <a:blip r:embed="rId3"/>
          <a:stretch>
            <a:fillRect/>
          </a:stretch>
        </p:blipFill>
        <p:spPr>
          <a:xfrm>
            <a:off x="1065342" y="827569"/>
            <a:ext cx="8390968" cy="5624249"/>
          </a:xfrm>
          <a:prstGeom prst="rect">
            <a:avLst/>
          </a:prstGeom>
        </p:spPr>
      </p:pic>
      <p:pic>
        <p:nvPicPr>
          <p:cNvPr id="7" name="Picture 6"/>
          <p:cNvPicPr>
            <a:picLocks noChangeAspect="1"/>
          </p:cNvPicPr>
          <p:nvPr/>
        </p:nvPicPr>
        <p:blipFill rotWithShape="1">
          <a:blip r:embed="rId3"/>
          <a:srcRect l="18180" b="22662"/>
          <a:stretch/>
        </p:blipFill>
        <p:spPr>
          <a:xfrm>
            <a:off x="2590799" y="879822"/>
            <a:ext cx="8694666" cy="5508548"/>
          </a:xfrm>
          <a:prstGeom prst="rect">
            <a:avLst/>
          </a:prstGeom>
          <a:effectLst>
            <a:outerShdw blurRad="50800" dist="38100" dir="2700000" algn="tl" rotWithShape="0">
              <a:prstClr val="black">
                <a:alpha val="40000"/>
              </a:prstClr>
            </a:outerShdw>
          </a:effectLst>
        </p:spPr>
      </p:pic>
      <p:sp>
        <p:nvSpPr>
          <p:cNvPr id="5" name="Rounded Rectangle 4"/>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Managing</a:t>
            </a:r>
          </a:p>
          <a:p>
            <a:pPr algn="ctr"/>
            <a:r>
              <a:rPr lang="en-US" dirty="0" smtClean="0"/>
              <a:t>Capacity</a:t>
            </a:r>
            <a:endParaRPr lang="en-US" dirty="0"/>
          </a:p>
        </p:txBody>
      </p:sp>
      <p:sp>
        <p:nvSpPr>
          <p:cNvPr id="8" name="Rounded Rectangular Callout 7"/>
          <p:cNvSpPr/>
          <p:nvPr/>
        </p:nvSpPr>
        <p:spPr>
          <a:xfrm>
            <a:off x="5600458" y="680289"/>
            <a:ext cx="3465163" cy="585012"/>
          </a:xfrm>
          <a:prstGeom prst="wedgeRoundRectCallout">
            <a:avLst>
              <a:gd name="adj1" fmla="val 32416"/>
              <a:gd name="adj2" fmla="val 211160"/>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Virtual Disk Size Committed (not used)</a:t>
            </a:r>
          </a:p>
          <a:p>
            <a:pPr algn="ctr"/>
            <a:r>
              <a:rPr lang="en-US" sz="1600" dirty="0" smtClean="0"/>
              <a:t>Data only (not replicas)</a:t>
            </a:r>
            <a:endParaRPr lang="en-US" sz="1600" dirty="0"/>
          </a:p>
        </p:txBody>
      </p:sp>
    </p:spTree>
    <p:extLst>
      <p:ext uri="{BB962C8B-B14F-4D97-AF65-F5344CB8AC3E}">
        <p14:creationId xmlns:p14="http://schemas.microsoft.com/office/powerpoint/2010/main" val="38052741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Agenda</a:t>
            </a:r>
            <a:endParaRPr lang="en-US" dirty="0"/>
          </a:p>
        </p:txBody>
      </p:sp>
      <p:sp>
        <p:nvSpPr>
          <p:cNvPr id="8" name="Content Placeholder 7"/>
          <p:cNvSpPr>
            <a:spLocks noGrp="1"/>
          </p:cNvSpPr>
          <p:nvPr>
            <p:ph idx="1"/>
          </p:nvPr>
        </p:nvSpPr>
        <p:spPr/>
        <p:txBody>
          <a:bodyPr/>
          <a:lstStyle/>
          <a:p>
            <a:r>
              <a:rPr lang="en-US" dirty="0" smtClean="0"/>
              <a:t>Part 1: VSM Concepts</a:t>
            </a:r>
          </a:p>
          <a:p>
            <a:r>
              <a:rPr lang="en-US" dirty="0" smtClean="0"/>
              <a:t>Part 2: VSM Operations</a:t>
            </a:r>
          </a:p>
          <a:p>
            <a:r>
              <a:rPr lang="en-US" dirty="0" smtClean="0"/>
              <a:t>Part 3: Troubleshooting Examples</a:t>
            </a:r>
            <a:endParaRPr lang="en-US" dirty="0"/>
          </a:p>
        </p:txBody>
      </p:sp>
      <p:sp>
        <p:nvSpPr>
          <p:cNvPr id="5" name="Footer Placeholder 4"/>
          <p:cNvSpPr>
            <a:spLocks noGrp="1"/>
          </p:cNvSpPr>
          <p:nvPr>
            <p:ph type="ftr" sz="quarter" idx="11"/>
          </p:nvPr>
        </p:nvSpPr>
        <p:spPr/>
        <p:txBody>
          <a:bodyPr/>
          <a:lstStyle/>
          <a:p>
            <a:r>
              <a:rPr lang="en-US" dirty="0" smtClean="0"/>
              <a:t>Intel </a:t>
            </a:r>
            <a:r>
              <a:rPr lang="en-US" dirty="0" smtClean="0"/>
              <a:t>NDA </a:t>
            </a:r>
            <a:r>
              <a:rPr lang="en-US" dirty="0" smtClean="0"/>
              <a:t>– Virtual Storage Manager 0.5</a:t>
            </a:r>
          </a:p>
        </p:txBody>
      </p:sp>
      <p:sp>
        <p:nvSpPr>
          <p:cNvPr id="6" name="Slide Number Placeholder 5"/>
          <p:cNvSpPr>
            <a:spLocks noGrp="1"/>
          </p:cNvSpPr>
          <p:nvPr>
            <p:ph type="sldNum" sz="quarter" idx="12"/>
          </p:nvPr>
        </p:nvSpPr>
        <p:spPr/>
        <p:txBody>
          <a:bodyPr/>
          <a:lstStyle/>
          <a:p>
            <a:fld id="{BDCAA40D-665B-4853-BBC7-ECCA0561EC9E}" type="slidenum">
              <a:rPr lang="en-US" smtClean="0"/>
              <a:t>3</a:t>
            </a:fld>
            <a:endParaRPr lang="en-US"/>
          </a:p>
        </p:txBody>
      </p:sp>
      <p:sp>
        <p:nvSpPr>
          <p:cNvPr id="2" name="TextBox 1"/>
          <p:cNvSpPr txBox="1"/>
          <p:nvPr/>
        </p:nvSpPr>
        <p:spPr>
          <a:xfrm>
            <a:off x="2540475" y="5259897"/>
            <a:ext cx="7111049" cy="369332"/>
          </a:xfrm>
          <a:prstGeom prst="rect">
            <a:avLst/>
          </a:prstGeom>
          <a:noFill/>
        </p:spPr>
        <p:txBody>
          <a:bodyPr wrap="none" rtlCol="0">
            <a:spAutoFit/>
          </a:bodyPr>
          <a:lstStyle/>
          <a:p>
            <a:r>
              <a:rPr lang="en-US" dirty="0" smtClean="0"/>
              <a:t>Note: All information, screenshots, and examples are based on VSM 0.5.1</a:t>
            </a:r>
            <a:endParaRPr lang="en-US" dirty="0"/>
          </a:p>
        </p:txBody>
      </p:sp>
    </p:spTree>
    <p:extLst>
      <p:ext uri="{BB962C8B-B14F-4D97-AF65-F5344CB8AC3E}">
        <p14:creationId xmlns:p14="http://schemas.microsoft.com/office/powerpoint/2010/main" val="1660219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30</a:t>
            </a:fld>
            <a:endParaRPr lang="en-US"/>
          </a:p>
        </p:txBody>
      </p:sp>
      <p:sp>
        <p:nvSpPr>
          <p:cNvPr id="5" name="Rounded Rectangle 4"/>
          <p:cNvSpPr/>
          <p:nvPr/>
        </p:nvSpPr>
        <p:spPr>
          <a:xfrm>
            <a:off x="4329223" y="2551342"/>
            <a:ext cx="3573805" cy="1746338"/>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Monitoring </a:t>
            </a:r>
            <a:br>
              <a:rPr lang="en-US" sz="3200" dirty="0" smtClean="0"/>
            </a:br>
            <a:r>
              <a:rPr lang="en-US" sz="3200" dirty="0" smtClean="0"/>
              <a:t>Cluster Health</a:t>
            </a:r>
            <a:endParaRPr lang="en-US" sz="3200" dirty="0"/>
          </a:p>
        </p:txBody>
      </p:sp>
    </p:spTree>
    <p:extLst>
      <p:ext uri="{BB962C8B-B14F-4D97-AF65-F5344CB8AC3E}">
        <p14:creationId xmlns:p14="http://schemas.microsoft.com/office/powerpoint/2010/main" val="109558729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993" y="7774"/>
            <a:ext cx="10515600" cy="1135226"/>
          </a:xfrm>
        </p:spPr>
        <p:txBody>
          <a:bodyPr>
            <a:normAutofit fontScale="90000"/>
          </a:bodyPr>
          <a:lstStyle/>
          <a:p>
            <a:r>
              <a:rPr lang="en-US" dirty="0" smtClean="0"/>
              <a:t>VSM Status Pages: </a:t>
            </a:r>
            <a:br>
              <a:rPr lang="en-US" dirty="0" smtClean="0"/>
            </a:br>
            <a:r>
              <a:rPr lang="en-US" dirty="0" smtClean="0"/>
              <a:t>Ceph Data Source Update Frequency</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31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553276472"/>
              </p:ext>
            </p:extLst>
          </p:nvPr>
        </p:nvGraphicFramePr>
        <p:xfrm>
          <a:off x="627993" y="1135743"/>
          <a:ext cx="10412072" cy="5552440"/>
        </p:xfrm>
        <a:graphic>
          <a:graphicData uri="http://schemas.openxmlformats.org/drawingml/2006/table">
            <a:tbl>
              <a:tblPr firstRow="1" bandRow="1">
                <a:tableStyleId>{5C22544A-7EE6-4342-B048-85BDC9FD1C3A}</a:tableStyleId>
              </a:tblPr>
              <a:tblGrid>
                <a:gridCol w="2285024"/>
                <a:gridCol w="6505303"/>
                <a:gridCol w="1621745"/>
              </a:tblGrid>
              <a:tr h="370840">
                <a:tc>
                  <a:txBody>
                    <a:bodyPr/>
                    <a:lstStyle/>
                    <a:p>
                      <a:r>
                        <a:rPr lang="en-US" dirty="0" smtClean="0"/>
                        <a:t>Page</a:t>
                      </a:r>
                      <a:endParaRPr lang="en-US" dirty="0"/>
                    </a:p>
                  </a:txBody>
                  <a:tcPr/>
                </a:tc>
                <a:tc>
                  <a:txBody>
                    <a:bodyPr/>
                    <a:lstStyle/>
                    <a:p>
                      <a:r>
                        <a:rPr lang="en-US" dirty="0" smtClean="0"/>
                        <a:t>Source</a:t>
                      </a:r>
                      <a:r>
                        <a:rPr lang="en-US" baseline="0" dirty="0" smtClean="0"/>
                        <a:t> – Ceph C</a:t>
                      </a:r>
                      <a:r>
                        <a:rPr lang="en-US" dirty="0" smtClean="0"/>
                        <a:t>ommand</a:t>
                      </a:r>
                      <a:endParaRPr lang="en-US" dirty="0"/>
                    </a:p>
                  </a:txBody>
                  <a:tcPr/>
                </a:tc>
                <a:tc>
                  <a:txBody>
                    <a:bodyPr/>
                    <a:lstStyle/>
                    <a:p>
                      <a:r>
                        <a:rPr lang="en-US" dirty="0" smtClean="0"/>
                        <a:t>Update Period</a:t>
                      </a:r>
                      <a:endParaRPr lang="en-US" dirty="0"/>
                    </a:p>
                  </a:txBody>
                  <a:tcPr/>
                </a:tc>
              </a:tr>
              <a:tr h="370840">
                <a:tc>
                  <a:txBody>
                    <a:bodyPr/>
                    <a:lstStyle/>
                    <a:p>
                      <a:r>
                        <a:rPr lang="en-US" sz="1600" dirty="0" smtClean="0"/>
                        <a:t>Cluster</a:t>
                      </a:r>
                      <a:r>
                        <a:rPr lang="en-US" sz="1600" baseline="0" dirty="0" smtClean="0"/>
                        <a:t> Status</a:t>
                      </a:r>
                      <a:endParaRPr lang="en-US" sz="1600" dirty="0"/>
                    </a:p>
                  </a:txBody>
                  <a:tcPr/>
                </a:tc>
                <a:tc>
                  <a:txBody>
                    <a:bodyPr/>
                    <a:lstStyle/>
                    <a:p>
                      <a:r>
                        <a:rPr lang="en-US" sz="1600" dirty="0" smtClean="0">
                          <a:latin typeface="Courier New" panose="02070309020205020404" pitchFamily="49" charset="0"/>
                          <a:cs typeface="Courier New" panose="02070309020205020404" pitchFamily="49" charset="0"/>
                        </a:rPr>
                        <a:t>Ceph status –f </a:t>
                      </a:r>
                      <a:r>
                        <a:rPr lang="en-US" sz="1600" dirty="0" err="1" smtClean="0">
                          <a:latin typeface="Courier New" panose="02070309020205020404" pitchFamily="49" charset="0"/>
                          <a:cs typeface="Courier New" panose="02070309020205020404" pitchFamily="49" charset="0"/>
                        </a:rPr>
                        <a:t>json</a:t>
                      </a:r>
                      <a:r>
                        <a:rPr lang="en-US" sz="1600" dirty="0" smtClean="0">
                          <a:latin typeface="Courier New" panose="02070309020205020404" pitchFamily="49" charset="0"/>
                          <a:cs typeface="Courier New" panose="02070309020205020404" pitchFamily="49" charset="0"/>
                        </a:rPr>
                        <a:t> pretty</a:t>
                      </a:r>
                      <a:endParaRPr lang="en-US" sz="1600" dirty="0">
                        <a:latin typeface="Courier New" panose="02070309020205020404" pitchFamily="49" charset="0"/>
                        <a:cs typeface="Courier New" panose="02070309020205020404" pitchFamily="49" charset="0"/>
                      </a:endParaRPr>
                    </a:p>
                  </a:txBody>
                  <a:tcPr/>
                </a:tc>
                <a:tc>
                  <a:txBody>
                    <a:bodyPr/>
                    <a:lstStyle/>
                    <a:p>
                      <a:r>
                        <a:rPr lang="en-US" sz="1600" dirty="0" smtClean="0"/>
                        <a:t>1 minute</a:t>
                      </a:r>
                      <a:endParaRPr lang="en-US" sz="1600" dirty="0"/>
                    </a:p>
                  </a:txBody>
                  <a:tcPr/>
                </a:tc>
              </a:tr>
              <a:tr h="370840">
                <a:tc>
                  <a:txBody>
                    <a:bodyPr/>
                    <a:lstStyle/>
                    <a:p>
                      <a:r>
                        <a:rPr lang="en-US" sz="1600" dirty="0" smtClean="0"/>
                        <a:t>Storage Group Status</a:t>
                      </a:r>
                      <a:endParaRPr lang="en-US" sz="1600" dirty="0"/>
                    </a:p>
                  </a:txBody>
                  <a:tcPr/>
                </a:tc>
                <a:tc>
                  <a:txBody>
                    <a:bodyPr/>
                    <a:lstStyle/>
                    <a:p>
                      <a:r>
                        <a:rPr lang="en-US" sz="1600" dirty="0" smtClean="0">
                          <a:latin typeface="Courier New" panose="02070309020205020404" pitchFamily="49" charset="0"/>
                          <a:cs typeface="Courier New" panose="02070309020205020404" pitchFamily="49" charset="0"/>
                        </a:rPr>
                        <a:t>ceph </a:t>
                      </a:r>
                      <a:r>
                        <a:rPr lang="en-US" sz="1600" dirty="0" err="1" smtClean="0">
                          <a:latin typeface="Courier New" panose="02070309020205020404" pitchFamily="49" charset="0"/>
                          <a:cs typeface="Courier New" panose="02070309020205020404" pitchFamily="49" charset="0"/>
                        </a:rPr>
                        <a:t>pg</a:t>
                      </a:r>
                      <a:r>
                        <a:rPr lang="en-US" sz="1600" dirty="0" smtClean="0">
                          <a:latin typeface="Courier New" panose="02070309020205020404" pitchFamily="49" charset="0"/>
                          <a:cs typeface="Courier New" panose="02070309020205020404" pitchFamily="49" charset="0"/>
                        </a:rPr>
                        <a:t> dump </a:t>
                      </a:r>
                      <a:r>
                        <a:rPr lang="en-US" sz="1600" dirty="0" err="1" smtClean="0">
                          <a:latin typeface="Courier New" panose="02070309020205020404" pitchFamily="49" charset="0"/>
                          <a:cs typeface="Courier New" panose="02070309020205020404" pitchFamily="49" charset="0"/>
                        </a:rPr>
                        <a:t>osds</a:t>
                      </a:r>
                      <a:r>
                        <a:rPr lang="en-US" sz="1600" dirty="0" smtClean="0">
                          <a:latin typeface="Courier New" panose="02070309020205020404" pitchFamily="49" charset="0"/>
                          <a:cs typeface="Courier New" panose="02070309020205020404" pitchFamily="49" charset="0"/>
                        </a:rPr>
                        <a:t> -f </a:t>
                      </a:r>
                      <a:r>
                        <a:rPr lang="en-US" sz="1600" dirty="0" err="1" smtClean="0">
                          <a:latin typeface="Courier New" panose="02070309020205020404" pitchFamily="49" charset="0"/>
                          <a:cs typeface="Courier New" panose="02070309020205020404" pitchFamily="49" charset="0"/>
                        </a:rPr>
                        <a:t>json</a:t>
                      </a:r>
                      <a:r>
                        <a:rPr lang="en-US" sz="1600" dirty="0" smtClean="0">
                          <a:latin typeface="Courier New" panose="02070309020205020404" pitchFamily="49" charset="0"/>
                          <a:cs typeface="Courier New" panose="02070309020205020404" pitchFamily="49" charset="0"/>
                        </a:rPr>
                        <a:t>-pretty</a:t>
                      </a:r>
                      <a:endParaRPr lang="en-US" sz="1600" dirty="0"/>
                    </a:p>
                  </a:txBody>
                  <a:tcPr/>
                </a:tc>
                <a:tc>
                  <a:txBody>
                    <a:bodyPr/>
                    <a:lstStyle/>
                    <a:p>
                      <a:r>
                        <a:rPr lang="en-US" sz="1600" dirty="0" smtClean="0"/>
                        <a:t>10 minutes</a:t>
                      </a:r>
                      <a:endParaRPr lang="en-US" sz="1600" dirty="0"/>
                    </a:p>
                  </a:txBody>
                  <a:tcPr/>
                </a:tc>
              </a:tr>
              <a:tr h="370840">
                <a:tc>
                  <a:txBody>
                    <a:bodyPr/>
                    <a:lstStyle/>
                    <a:p>
                      <a:r>
                        <a:rPr lang="en-US" sz="1600" dirty="0" smtClean="0"/>
                        <a:t>Pool Status</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Courier New" panose="02070309020205020404" pitchFamily="49" charset="0"/>
                          <a:cs typeface="Courier New" panose="02070309020205020404" pitchFamily="49" charset="0"/>
                        </a:rPr>
                        <a:t>osd pool stats –f </a:t>
                      </a:r>
                      <a:r>
                        <a:rPr lang="en-US" sz="1600" dirty="0" err="1" smtClean="0">
                          <a:latin typeface="Courier New" panose="02070309020205020404" pitchFamily="49" charset="0"/>
                          <a:cs typeface="Courier New" panose="02070309020205020404" pitchFamily="49" charset="0"/>
                        </a:rPr>
                        <a:t>json</a:t>
                      </a:r>
                      <a:r>
                        <a:rPr lang="en-US" sz="1600" dirty="0" smtClean="0">
                          <a:latin typeface="Courier New" panose="02070309020205020404" pitchFamily="49" charset="0"/>
                          <a:cs typeface="Courier New" panose="02070309020205020404" pitchFamily="49" charset="0"/>
                        </a:rPr>
                        <a:t>-pretty</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Courier New" panose="02070309020205020404" pitchFamily="49" charset="0"/>
                          <a:cs typeface="Courier New" panose="02070309020205020404" pitchFamily="49" charset="0"/>
                        </a:rPr>
                        <a:t>ceph </a:t>
                      </a:r>
                      <a:r>
                        <a:rPr lang="en-US" sz="1600" dirty="0" err="1" smtClean="0">
                          <a:latin typeface="Courier New" panose="02070309020205020404" pitchFamily="49" charset="0"/>
                          <a:cs typeface="Courier New" panose="02070309020205020404" pitchFamily="49" charset="0"/>
                        </a:rPr>
                        <a:t>pg</a:t>
                      </a:r>
                      <a:r>
                        <a:rPr lang="en-US" sz="1600" dirty="0" smtClean="0">
                          <a:latin typeface="Courier New" panose="02070309020205020404" pitchFamily="49" charset="0"/>
                          <a:cs typeface="Courier New" panose="02070309020205020404" pitchFamily="49" charset="0"/>
                        </a:rPr>
                        <a:t> dump </a:t>
                      </a:r>
                      <a:r>
                        <a:rPr lang="en-US" sz="1600" dirty="0" err="1" smtClean="0">
                          <a:latin typeface="Courier New" panose="02070309020205020404" pitchFamily="49" charset="0"/>
                          <a:cs typeface="Courier New" panose="02070309020205020404" pitchFamily="49" charset="0"/>
                        </a:rPr>
                        <a:t>osds</a:t>
                      </a:r>
                      <a:r>
                        <a:rPr lang="en-US" sz="1600" dirty="0" smtClean="0">
                          <a:latin typeface="Courier New" panose="02070309020205020404" pitchFamily="49" charset="0"/>
                          <a:cs typeface="Courier New" panose="02070309020205020404" pitchFamily="49" charset="0"/>
                        </a:rPr>
                        <a:t> -f </a:t>
                      </a:r>
                      <a:r>
                        <a:rPr lang="en-US" sz="1600" dirty="0" err="1" smtClean="0">
                          <a:latin typeface="Courier New" panose="02070309020205020404" pitchFamily="49" charset="0"/>
                          <a:cs typeface="Courier New" panose="02070309020205020404" pitchFamily="49" charset="0"/>
                        </a:rPr>
                        <a:t>json</a:t>
                      </a:r>
                      <a:r>
                        <a:rPr lang="en-US" sz="1600" dirty="0" smtClean="0">
                          <a:latin typeface="Courier New" panose="02070309020205020404" pitchFamily="49" charset="0"/>
                          <a:cs typeface="Courier New" panose="02070309020205020404" pitchFamily="49" charset="0"/>
                        </a:rPr>
                        <a:t>-pretty</a:t>
                      </a:r>
                      <a:endParaRPr lang="en-US" sz="1600" dirty="0" smtClean="0"/>
                    </a:p>
                    <a:p>
                      <a:r>
                        <a:rPr lang="en-US" sz="1600" dirty="0" smtClean="0">
                          <a:latin typeface="Courier New" panose="02070309020205020404" pitchFamily="49" charset="0"/>
                          <a:cs typeface="Courier New" panose="02070309020205020404" pitchFamily="49" charset="0"/>
                        </a:rPr>
                        <a:t>ceph osd dump -f </a:t>
                      </a:r>
                      <a:r>
                        <a:rPr lang="en-US" sz="1600" dirty="0" err="1" smtClean="0">
                          <a:latin typeface="Courier New" panose="02070309020205020404" pitchFamily="49" charset="0"/>
                          <a:cs typeface="Courier New" panose="02070309020205020404" pitchFamily="49" charset="0"/>
                        </a:rPr>
                        <a:t>json</a:t>
                      </a:r>
                      <a:r>
                        <a:rPr lang="en-US" sz="1600" dirty="0" smtClean="0">
                          <a:latin typeface="Courier New" panose="02070309020205020404" pitchFamily="49" charset="0"/>
                          <a:cs typeface="Courier New" panose="02070309020205020404" pitchFamily="49" charset="0"/>
                        </a:rPr>
                        <a:t>-pretty</a:t>
                      </a:r>
                      <a:endParaRPr lang="en-US" sz="1600" dirty="0"/>
                    </a:p>
                  </a:txBody>
                  <a:tcPr/>
                </a:tc>
                <a:tc>
                  <a:txBody>
                    <a:bodyPr/>
                    <a:lstStyle/>
                    <a:p>
                      <a:r>
                        <a:rPr lang="en-US" sz="1600" dirty="0" smtClean="0"/>
                        <a:t>1 minute</a:t>
                      </a:r>
                    </a:p>
                    <a:p>
                      <a:r>
                        <a:rPr lang="en-US" sz="1600" dirty="0" smtClean="0"/>
                        <a:t>10 minutes</a:t>
                      </a:r>
                    </a:p>
                    <a:p>
                      <a:r>
                        <a:rPr lang="en-US" sz="1600" dirty="0" smtClean="0"/>
                        <a:t>10 minutes</a:t>
                      </a:r>
                      <a:endParaRPr lang="en-US" sz="1600" dirty="0"/>
                    </a:p>
                  </a:txBody>
                  <a:tcPr/>
                </a:tc>
              </a:tr>
              <a:tr h="370840">
                <a:tc>
                  <a:txBody>
                    <a:bodyPr/>
                    <a:lstStyle/>
                    <a:p>
                      <a:r>
                        <a:rPr lang="en-US" sz="1600" dirty="0" smtClean="0"/>
                        <a:t>OSD Status</a:t>
                      </a:r>
                    </a:p>
                    <a:p>
                      <a:r>
                        <a:rPr lang="en-US" sz="1600" dirty="0" smtClean="0"/>
                        <a:t>  Summary data</a:t>
                      </a:r>
                    </a:p>
                    <a:p>
                      <a:r>
                        <a:rPr lang="en-US" sz="1600" dirty="0" smtClean="0"/>
                        <a:t>  OSD State</a:t>
                      </a:r>
                    </a:p>
                    <a:p>
                      <a:r>
                        <a:rPr lang="en-US" sz="1600" dirty="0" smtClean="0"/>
                        <a:t>  CRUSH weight</a:t>
                      </a:r>
                    </a:p>
                    <a:p>
                      <a:r>
                        <a:rPr lang="en-US" sz="1600" dirty="0" smtClean="0"/>
                        <a:t>  Capacity stats</a:t>
                      </a:r>
                      <a:endParaRPr lang="en-US" sz="1600" dirty="0"/>
                    </a:p>
                  </a:txBody>
                  <a:tcPr/>
                </a:tc>
                <a:tc>
                  <a:txBody>
                    <a:bodyPr/>
                    <a:lstStyle/>
                    <a:p>
                      <a:endParaRPr lang="en-US" sz="1600" dirty="0" smtClean="0">
                        <a:latin typeface="Courier New" panose="02070309020205020404" pitchFamily="49" charset="0"/>
                        <a:cs typeface="Courier New" panose="02070309020205020404" pitchFamily="49" charset="0"/>
                      </a:endParaRPr>
                    </a:p>
                    <a:p>
                      <a:r>
                        <a:rPr lang="en-US" sz="1600" dirty="0" smtClean="0">
                          <a:latin typeface="Courier New" panose="02070309020205020404" pitchFamily="49" charset="0"/>
                          <a:cs typeface="Courier New" panose="02070309020205020404" pitchFamily="49" charset="0"/>
                        </a:rPr>
                        <a:t>ceph status –f </a:t>
                      </a:r>
                      <a:r>
                        <a:rPr lang="en-US" sz="1600" dirty="0" err="1" smtClean="0">
                          <a:latin typeface="Courier New" panose="02070309020205020404" pitchFamily="49" charset="0"/>
                          <a:cs typeface="Courier New" panose="02070309020205020404" pitchFamily="49" charset="0"/>
                        </a:rPr>
                        <a:t>json</a:t>
                      </a:r>
                      <a:r>
                        <a:rPr lang="en-US" sz="1600" dirty="0" smtClean="0">
                          <a:latin typeface="Courier New" panose="02070309020205020404" pitchFamily="49" charset="0"/>
                          <a:cs typeface="Courier New" panose="02070309020205020404" pitchFamily="49" charset="0"/>
                        </a:rPr>
                        <a:t> pretty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prstClr val="black"/>
                          </a:solidFill>
                          <a:latin typeface="Courier New" panose="02070309020205020404" pitchFamily="49" charset="0"/>
                          <a:cs typeface="Courier New" panose="02070309020205020404" pitchFamily="49" charset="0"/>
                        </a:rPr>
                        <a:t>ceph osd dump -f </a:t>
                      </a:r>
                      <a:r>
                        <a:rPr lang="en-US" sz="1600" dirty="0" err="1" smtClean="0">
                          <a:solidFill>
                            <a:prstClr val="black"/>
                          </a:solidFill>
                          <a:latin typeface="Courier New" panose="02070309020205020404" pitchFamily="49" charset="0"/>
                          <a:cs typeface="Courier New" panose="02070309020205020404" pitchFamily="49" charset="0"/>
                        </a:rPr>
                        <a:t>json</a:t>
                      </a:r>
                      <a:r>
                        <a:rPr lang="en-US" sz="1600" dirty="0" smtClean="0">
                          <a:solidFill>
                            <a:prstClr val="black"/>
                          </a:solidFill>
                          <a:latin typeface="Courier New" panose="02070309020205020404" pitchFamily="49" charset="0"/>
                          <a:cs typeface="Courier New" panose="02070309020205020404" pitchFamily="49" charset="0"/>
                        </a:rPr>
                        <a:t>-pretty</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prstClr val="black"/>
                          </a:solidFill>
                          <a:latin typeface="Courier New" panose="02070309020205020404" pitchFamily="49" charset="0"/>
                          <a:cs typeface="Courier New" panose="02070309020205020404" pitchFamily="49" charset="0"/>
                        </a:rPr>
                        <a:t>ceph osd tree –f </a:t>
                      </a:r>
                      <a:r>
                        <a:rPr lang="en-US" sz="1600" dirty="0" err="1" smtClean="0">
                          <a:solidFill>
                            <a:prstClr val="black"/>
                          </a:solidFill>
                          <a:latin typeface="Courier New" panose="02070309020205020404" pitchFamily="49" charset="0"/>
                          <a:cs typeface="Courier New" panose="02070309020205020404" pitchFamily="49" charset="0"/>
                        </a:rPr>
                        <a:t>json</a:t>
                      </a:r>
                      <a:r>
                        <a:rPr lang="en-US" sz="1600" dirty="0" smtClean="0">
                          <a:solidFill>
                            <a:prstClr val="black"/>
                          </a:solidFill>
                          <a:latin typeface="Courier New" panose="02070309020205020404" pitchFamily="49" charset="0"/>
                          <a:cs typeface="Courier New" panose="02070309020205020404" pitchFamily="49" charset="0"/>
                        </a:rPr>
                        <a:t>-pretty</a:t>
                      </a:r>
                    </a:p>
                    <a:p>
                      <a:r>
                        <a:rPr lang="en-US" sz="1600" dirty="0" smtClean="0">
                          <a:solidFill>
                            <a:prstClr val="black"/>
                          </a:solidFill>
                          <a:latin typeface="Courier New" panose="02070309020205020404" pitchFamily="49" charset="0"/>
                          <a:cs typeface="Courier New" panose="02070309020205020404" pitchFamily="49" charset="0"/>
                        </a:rPr>
                        <a:t>ceph </a:t>
                      </a:r>
                      <a:r>
                        <a:rPr lang="en-US" sz="1600" dirty="0" err="1" smtClean="0">
                          <a:solidFill>
                            <a:prstClr val="black"/>
                          </a:solidFill>
                          <a:latin typeface="Courier New" panose="02070309020205020404" pitchFamily="49" charset="0"/>
                          <a:cs typeface="Courier New" panose="02070309020205020404" pitchFamily="49" charset="0"/>
                        </a:rPr>
                        <a:t>pg</a:t>
                      </a:r>
                      <a:r>
                        <a:rPr lang="en-US" sz="1600" dirty="0" smtClean="0">
                          <a:solidFill>
                            <a:prstClr val="black"/>
                          </a:solidFill>
                          <a:latin typeface="Courier New" panose="02070309020205020404" pitchFamily="49" charset="0"/>
                          <a:cs typeface="Courier New" panose="02070309020205020404" pitchFamily="49" charset="0"/>
                        </a:rPr>
                        <a:t> dump </a:t>
                      </a:r>
                      <a:r>
                        <a:rPr lang="en-US" sz="1600" dirty="0" err="1" smtClean="0">
                          <a:solidFill>
                            <a:prstClr val="black"/>
                          </a:solidFill>
                          <a:latin typeface="Courier New" panose="02070309020205020404" pitchFamily="49" charset="0"/>
                          <a:cs typeface="Courier New" panose="02070309020205020404" pitchFamily="49" charset="0"/>
                        </a:rPr>
                        <a:t>osds</a:t>
                      </a:r>
                      <a:r>
                        <a:rPr lang="en-US" sz="1600" dirty="0" smtClean="0">
                          <a:solidFill>
                            <a:prstClr val="black"/>
                          </a:solidFill>
                          <a:latin typeface="Courier New" panose="02070309020205020404" pitchFamily="49" charset="0"/>
                          <a:cs typeface="Courier New" panose="02070309020205020404" pitchFamily="49" charset="0"/>
                        </a:rPr>
                        <a:t> -f </a:t>
                      </a:r>
                      <a:r>
                        <a:rPr lang="en-US" sz="1600" dirty="0" err="1" smtClean="0">
                          <a:solidFill>
                            <a:prstClr val="black"/>
                          </a:solidFill>
                          <a:latin typeface="Courier New" panose="02070309020205020404" pitchFamily="49" charset="0"/>
                          <a:cs typeface="Courier New" panose="02070309020205020404" pitchFamily="49" charset="0"/>
                        </a:rPr>
                        <a:t>json</a:t>
                      </a:r>
                      <a:r>
                        <a:rPr lang="en-US" sz="1600" dirty="0" smtClean="0">
                          <a:solidFill>
                            <a:prstClr val="black"/>
                          </a:solidFill>
                          <a:latin typeface="Courier New" panose="02070309020205020404" pitchFamily="49" charset="0"/>
                          <a:cs typeface="Courier New" panose="02070309020205020404" pitchFamily="49" charset="0"/>
                        </a:rPr>
                        <a:t>-pretty </a:t>
                      </a:r>
                      <a:endParaRPr lang="en-US" sz="1600" dirty="0">
                        <a:latin typeface="Courier New" panose="02070309020205020404" pitchFamily="49" charset="0"/>
                        <a:cs typeface="Courier New" panose="02070309020205020404" pitchFamily="49" charset="0"/>
                      </a:endParaRPr>
                    </a:p>
                  </a:txBody>
                  <a:tcPr/>
                </a:tc>
                <a:tc>
                  <a:txBody>
                    <a:bodyPr/>
                    <a:lstStyle/>
                    <a:p>
                      <a:endParaRPr lang="en-US" sz="1600" dirty="0" smtClean="0"/>
                    </a:p>
                    <a:p>
                      <a:r>
                        <a:rPr lang="en-US" sz="1600" dirty="0" smtClean="0"/>
                        <a:t>1 minute</a:t>
                      </a:r>
                    </a:p>
                    <a:p>
                      <a:r>
                        <a:rPr lang="en-US" sz="1600" dirty="0" smtClean="0"/>
                        <a:t>10 minutes</a:t>
                      </a:r>
                    </a:p>
                    <a:p>
                      <a:r>
                        <a:rPr lang="en-US" sz="1600" dirty="0" smtClean="0"/>
                        <a:t>10 minutes</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10 minutes</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Monitor Status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Courier New" panose="02070309020205020404" pitchFamily="49" charset="0"/>
                          <a:cs typeface="Courier New" panose="02070309020205020404" pitchFamily="49" charset="0"/>
                        </a:rPr>
                        <a:t>ceph status –f </a:t>
                      </a:r>
                      <a:r>
                        <a:rPr lang="en-US" sz="1600" dirty="0" err="1" smtClean="0">
                          <a:latin typeface="Courier New" panose="02070309020205020404" pitchFamily="49" charset="0"/>
                          <a:cs typeface="Courier New" panose="02070309020205020404" pitchFamily="49" charset="0"/>
                        </a:rPr>
                        <a:t>json</a:t>
                      </a:r>
                      <a:r>
                        <a:rPr lang="en-US" sz="1600" dirty="0" smtClean="0">
                          <a:latin typeface="Courier New" panose="02070309020205020404" pitchFamily="49" charset="0"/>
                          <a:cs typeface="Courier New" panose="02070309020205020404" pitchFamily="49" charset="0"/>
                        </a:rPr>
                        <a:t> pretty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1 minute</a:t>
                      </a:r>
                    </a:p>
                  </a:txBody>
                  <a:tcPr/>
                </a:tc>
              </a:tr>
              <a:tr h="370840">
                <a:tc>
                  <a:txBody>
                    <a:bodyPr/>
                    <a:lstStyle/>
                    <a:p>
                      <a:r>
                        <a:rPr lang="en-US" sz="1600" dirty="0" smtClean="0"/>
                        <a:t>PG Status</a:t>
                      </a:r>
                    </a:p>
                    <a:p>
                      <a:r>
                        <a:rPr lang="en-US" sz="1600" dirty="0" smtClean="0"/>
                        <a:t>  Summary data</a:t>
                      </a:r>
                    </a:p>
                    <a:p>
                      <a:r>
                        <a:rPr lang="en-US" sz="1600" dirty="0" smtClean="0"/>
                        <a:t>  Table data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smtClean="0">
                        <a:latin typeface="Courier New" panose="02070309020205020404" pitchFamily="49" charset="0"/>
                        <a:cs typeface="Courier New" panose="020703090202050204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Courier New" panose="02070309020205020404" pitchFamily="49" charset="0"/>
                          <a:cs typeface="Courier New" panose="02070309020205020404" pitchFamily="49" charset="0"/>
                        </a:rPr>
                        <a:t>ceph status –f </a:t>
                      </a:r>
                      <a:r>
                        <a:rPr lang="en-US" sz="1600" dirty="0" err="1" smtClean="0">
                          <a:latin typeface="Courier New" panose="02070309020205020404" pitchFamily="49" charset="0"/>
                          <a:cs typeface="Courier New" panose="02070309020205020404" pitchFamily="49" charset="0"/>
                        </a:rPr>
                        <a:t>json</a:t>
                      </a:r>
                      <a:r>
                        <a:rPr lang="en-US" sz="1600" dirty="0" smtClean="0">
                          <a:latin typeface="Courier New" panose="02070309020205020404" pitchFamily="49" charset="0"/>
                          <a:cs typeface="Courier New" panose="02070309020205020404" pitchFamily="49" charset="0"/>
                        </a:rPr>
                        <a:t> pretty</a:t>
                      </a:r>
                    </a:p>
                    <a:p>
                      <a:r>
                        <a:rPr lang="en-US" sz="1600" dirty="0" smtClean="0">
                          <a:solidFill>
                            <a:prstClr val="black"/>
                          </a:solidFill>
                          <a:latin typeface="Courier New" panose="02070309020205020404" pitchFamily="49" charset="0"/>
                          <a:cs typeface="Courier New" panose="02070309020205020404" pitchFamily="49" charset="0"/>
                        </a:rPr>
                        <a:t>ceph </a:t>
                      </a:r>
                      <a:r>
                        <a:rPr lang="en-US" sz="1600" dirty="0" err="1" smtClean="0">
                          <a:solidFill>
                            <a:prstClr val="black"/>
                          </a:solidFill>
                          <a:latin typeface="Courier New" panose="02070309020205020404" pitchFamily="49" charset="0"/>
                          <a:cs typeface="Courier New" panose="02070309020205020404" pitchFamily="49" charset="0"/>
                        </a:rPr>
                        <a:t>pg</a:t>
                      </a:r>
                      <a:r>
                        <a:rPr lang="en-US" sz="1600" dirty="0" smtClean="0">
                          <a:solidFill>
                            <a:prstClr val="black"/>
                          </a:solidFill>
                          <a:latin typeface="Courier New" panose="02070309020205020404" pitchFamily="49" charset="0"/>
                          <a:cs typeface="Courier New" panose="02070309020205020404" pitchFamily="49" charset="0"/>
                        </a:rPr>
                        <a:t> dump </a:t>
                      </a:r>
                      <a:r>
                        <a:rPr lang="en-US" sz="1600" dirty="0" err="1" smtClean="0">
                          <a:solidFill>
                            <a:prstClr val="black"/>
                          </a:solidFill>
                          <a:latin typeface="Courier New" panose="02070309020205020404" pitchFamily="49" charset="0"/>
                          <a:cs typeface="Courier New" panose="02070309020205020404" pitchFamily="49" charset="0"/>
                        </a:rPr>
                        <a:t>pgs_brief</a:t>
                      </a:r>
                      <a:r>
                        <a:rPr lang="en-US" sz="1600" dirty="0" smtClean="0">
                          <a:solidFill>
                            <a:prstClr val="black"/>
                          </a:solidFill>
                          <a:latin typeface="Courier New" panose="02070309020205020404" pitchFamily="49" charset="0"/>
                          <a:cs typeface="Courier New" panose="02070309020205020404" pitchFamily="49" charset="0"/>
                        </a:rPr>
                        <a:t> -f </a:t>
                      </a:r>
                      <a:r>
                        <a:rPr lang="en-US" sz="1600" dirty="0" err="1" smtClean="0">
                          <a:solidFill>
                            <a:prstClr val="black"/>
                          </a:solidFill>
                          <a:latin typeface="Courier New" panose="02070309020205020404" pitchFamily="49" charset="0"/>
                          <a:cs typeface="Courier New" panose="02070309020205020404" pitchFamily="49" charset="0"/>
                        </a:rPr>
                        <a:t>json</a:t>
                      </a:r>
                      <a:r>
                        <a:rPr lang="en-US" sz="1600" dirty="0" smtClean="0">
                          <a:solidFill>
                            <a:prstClr val="black"/>
                          </a:solidFill>
                          <a:latin typeface="Courier New" panose="02070309020205020404" pitchFamily="49" charset="0"/>
                          <a:cs typeface="Courier New" panose="02070309020205020404" pitchFamily="49" charset="0"/>
                        </a:rPr>
                        <a:t>-pretty </a:t>
                      </a:r>
                      <a:endParaRPr lang="en-US" sz="1600" dirty="0"/>
                    </a:p>
                  </a:txBody>
                  <a:tcPr/>
                </a:tc>
                <a:tc>
                  <a:txBody>
                    <a:bodyPr/>
                    <a:lstStyle/>
                    <a:p>
                      <a:endParaRPr lang="en-US" sz="1600" dirty="0" smtClean="0"/>
                    </a:p>
                    <a:p>
                      <a:r>
                        <a:rPr lang="en-US" sz="1600" dirty="0" smtClean="0"/>
                        <a:t>1 minute</a:t>
                      </a:r>
                    </a:p>
                    <a:p>
                      <a:r>
                        <a:rPr lang="en-US" sz="1600" dirty="0" smtClean="0"/>
                        <a:t>10 minutes</a:t>
                      </a:r>
                    </a:p>
                  </a:txBody>
                  <a:tcPr/>
                </a:tc>
              </a:tr>
              <a:tr h="370840">
                <a:tc>
                  <a:txBody>
                    <a:bodyPr/>
                    <a:lstStyle/>
                    <a:p>
                      <a:r>
                        <a:rPr lang="en-US" sz="1600" dirty="0" smtClean="0"/>
                        <a:t>RBD Status</a:t>
                      </a:r>
                      <a:endParaRPr lang="en-US" sz="1600" dirty="0"/>
                    </a:p>
                  </a:txBody>
                  <a:tcPr/>
                </a:tc>
                <a:tc>
                  <a:txBody>
                    <a:bodyPr/>
                    <a:lstStyle/>
                    <a:p>
                      <a:r>
                        <a:rPr lang="en-US" sz="1600" dirty="0" err="1" smtClean="0">
                          <a:solidFill>
                            <a:prstClr val="black"/>
                          </a:solidFill>
                          <a:latin typeface="Courier New" panose="02070309020205020404" pitchFamily="49" charset="0"/>
                          <a:cs typeface="Courier New" panose="02070309020205020404" pitchFamily="49" charset="0"/>
                        </a:rPr>
                        <a:t>rbd</a:t>
                      </a:r>
                      <a:r>
                        <a:rPr lang="en-US" sz="1600" dirty="0" smtClean="0">
                          <a:solidFill>
                            <a:prstClr val="black"/>
                          </a:solidFill>
                          <a:latin typeface="Courier New" panose="02070309020205020404" pitchFamily="49" charset="0"/>
                          <a:cs typeface="Courier New" panose="02070309020205020404" pitchFamily="49" charset="0"/>
                        </a:rPr>
                        <a:t> </a:t>
                      </a:r>
                      <a:r>
                        <a:rPr lang="en-US" sz="1600" dirty="0" err="1" smtClean="0">
                          <a:solidFill>
                            <a:prstClr val="black"/>
                          </a:solidFill>
                          <a:latin typeface="Courier New" panose="02070309020205020404" pitchFamily="49" charset="0"/>
                          <a:cs typeface="Courier New" panose="02070309020205020404" pitchFamily="49" charset="0"/>
                        </a:rPr>
                        <a:t>ls</a:t>
                      </a:r>
                      <a:r>
                        <a:rPr lang="en-US" sz="1600" dirty="0" smtClean="0">
                          <a:solidFill>
                            <a:prstClr val="black"/>
                          </a:solidFill>
                          <a:latin typeface="Courier New" panose="02070309020205020404" pitchFamily="49" charset="0"/>
                          <a:cs typeface="Courier New" panose="02070309020205020404" pitchFamily="49" charset="0"/>
                        </a:rPr>
                        <a:t> -l {pool name} --format </a:t>
                      </a:r>
                      <a:r>
                        <a:rPr lang="en-US" sz="1600" dirty="0" err="1" smtClean="0">
                          <a:solidFill>
                            <a:prstClr val="black"/>
                          </a:solidFill>
                          <a:latin typeface="Courier New" panose="02070309020205020404" pitchFamily="49" charset="0"/>
                          <a:cs typeface="Courier New" panose="02070309020205020404" pitchFamily="49" charset="0"/>
                        </a:rPr>
                        <a:t>json</a:t>
                      </a:r>
                      <a:r>
                        <a:rPr lang="en-US" sz="1600" dirty="0" smtClean="0">
                          <a:solidFill>
                            <a:prstClr val="black"/>
                          </a:solidFill>
                          <a:latin typeface="Courier New" panose="02070309020205020404" pitchFamily="49" charset="0"/>
                          <a:cs typeface="Courier New" panose="02070309020205020404" pitchFamily="49" charset="0"/>
                        </a:rPr>
                        <a:t> --pretty-format</a:t>
                      </a:r>
                      <a:endParaRPr lang="en-US" sz="1600" dirty="0">
                        <a:latin typeface="Courier New" panose="02070309020205020404" pitchFamily="49" charset="0"/>
                        <a:cs typeface="Courier New" panose="02070309020205020404" pitchFamily="49" charset="0"/>
                      </a:endParaRPr>
                    </a:p>
                  </a:txBody>
                  <a:tcPr/>
                </a:tc>
                <a:tc>
                  <a:txBody>
                    <a:bodyPr/>
                    <a:lstStyle/>
                    <a:p>
                      <a:r>
                        <a:rPr lang="en-US" sz="1600" dirty="0" smtClean="0"/>
                        <a:t>30 minutes</a:t>
                      </a:r>
                      <a:endParaRPr lang="en-US" sz="1600" dirty="0"/>
                    </a:p>
                  </a:txBody>
                  <a:tcPr/>
                </a:tc>
              </a:tr>
              <a:tr h="370840">
                <a:tc>
                  <a:txBody>
                    <a:bodyPr/>
                    <a:lstStyle/>
                    <a:p>
                      <a:r>
                        <a:rPr lang="en-US" sz="1600" dirty="0" smtClean="0"/>
                        <a:t>MDS Status</a:t>
                      </a:r>
                      <a:endParaRPr lang="en-US" sz="1600" dirty="0"/>
                    </a:p>
                  </a:txBody>
                  <a:tcPr/>
                </a:tc>
                <a:tc>
                  <a:txBody>
                    <a:bodyPr/>
                    <a:lstStyle/>
                    <a:p>
                      <a:pPr marL="0" lvl="0" indent="0">
                        <a:buFont typeface="Arial" panose="020B0604020202020204" pitchFamily="34" charset="0"/>
                        <a:buNone/>
                      </a:pPr>
                      <a:r>
                        <a:rPr lang="en-US" sz="1600" dirty="0" smtClean="0">
                          <a:solidFill>
                            <a:prstClr val="black"/>
                          </a:solidFill>
                          <a:latin typeface="Courier New" panose="02070309020205020404" pitchFamily="49" charset="0"/>
                          <a:cs typeface="Courier New" panose="02070309020205020404" pitchFamily="49" charset="0"/>
                        </a:rPr>
                        <a:t>ceph </a:t>
                      </a:r>
                      <a:r>
                        <a:rPr lang="en-US" sz="1600" dirty="0" err="1" smtClean="0">
                          <a:solidFill>
                            <a:prstClr val="black"/>
                          </a:solidFill>
                          <a:latin typeface="Courier New" panose="02070309020205020404" pitchFamily="49" charset="0"/>
                          <a:cs typeface="Courier New" panose="02070309020205020404" pitchFamily="49" charset="0"/>
                        </a:rPr>
                        <a:t>mds</a:t>
                      </a:r>
                      <a:r>
                        <a:rPr lang="en-US" sz="1600" dirty="0" smtClean="0">
                          <a:solidFill>
                            <a:prstClr val="black"/>
                          </a:solidFill>
                          <a:latin typeface="Courier New" panose="02070309020205020404" pitchFamily="49" charset="0"/>
                          <a:cs typeface="Courier New" panose="02070309020205020404" pitchFamily="49" charset="0"/>
                        </a:rPr>
                        <a:t> dump -f </a:t>
                      </a:r>
                      <a:r>
                        <a:rPr lang="en-US" sz="1600" dirty="0" err="1" smtClean="0">
                          <a:solidFill>
                            <a:prstClr val="black"/>
                          </a:solidFill>
                          <a:latin typeface="Courier New" panose="02070309020205020404" pitchFamily="49" charset="0"/>
                          <a:cs typeface="Courier New" panose="02070309020205020404" pitchFamily="49" charset="0"/>
                        </a:rPr>
                        <a:t>json</a:t>
                      </a:r>
                      <a:r>
                        <a:rPr lang="en-US" sz="1600" dirty="0" smtClean="0">
                          <a:solidFill>
                            <a:prstClr val="black"/>
                          </a:solidFill>
                          <a:latin typeface="Courier New" panose="02070309020205020404" pitchFamily="49" charset="0"/>
                          <a:cs typeface="Courier New" panose="02070309020205020404" pitchFamily="49" charset="0"/>
                        </a:rPr>
                        <a:t>-pretty</a:t>
                      </a:r>
                      <a:endParaRPr lang="en-US" sz="1600" dirty="0">
                        <a:solidFill>
                          <a:prstClr val="black"/>
                        </a:solidFill>
                        <a:latin typeface="Courier New" panose="02070309020205020404" pitchFamily="49" charset="0"/>
                        <a:cs typeface="Courier New" panose="02070309020205020404" pitchFamily="49" charset="0"/>
                      </a:endParaRPr>
                    </a:p>
                  </a:txBody>
                  <a:tcPr/>
                </a:tc>
                <a:tc>
                  <a:txBody>
                    <a:bodyPr/>
                    <a:lstStyle/>
                    <a:p>
                      <a:r>
                        <a:rPr lang="en-US" sz="1600" dirty="0" smtClean="0"/>
                        <a:t>1 minute</a:t>
                      </a:r>
                      <a:endParaRPr lang="en-US" sz="1600" dirty="0"/>
                    </a:p>
                  </a:txBody>
                  <a:tcPr/>
                </a:tc>
              </a:tr>
              <a:tr h="370840">
                <a:tc>
                  <a:txBody>
                    <a:bodyPr/>
                    <a:lstStyle/>
                    <a:p>
                      <a:endParaRPr lang="en-US" sz="1600" dirty="0"/>
                    </a:p>
                  </a:txBody>
                  <a:tcPr/>
                </a:tc>
                <a:tc>
                  <a:txBody>
                    <a:bodyPr/>
                    <a:lstStyle/>
                    <a:p>
                      <a:endParaRPr lang="en-US" sz="1600" dirty="0"/>
                    </a:p>
                  </a:txBody>
                  <a:tcPr/>
                </a:tc>
                <a:tc>
                  <a:txBody>
                    <a:bodyPr/>
                    <a:lstStyle/>
                    <a:p>
                      <a:endParaRPr lang="en-US" sz="1600" dirty="0"/>
                    </a:p>
                  </a:txBody>
                  <a:tcPr/>
                </a:tc>
              </a:tr>
            </a:tbl>
          </a:graphicData>
        </a:graphic>
      </p:graphicFrame>
      <p:sp>
        <p:nvSpPr>
          <p:cNvPr id="6" name="Rounded Rectangle 5"/>
          <p:cNvSpPr/>
          <p:nvPr/>
        </p:nvSpPr>
        <p:spPr>
          <a:xfrm>
            <a:off x="9982200"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Managing Capacity</a:t>
            </a:r>
            <a:endParaRPr lang="en-US" dirty="0"/>
          </a:p>
        </p:txBody>
      </p:sp>
    </p:spTree>
    <p:extLst>
      <p:ext uri="{BB962C8B-B14F-4D97-AF65-F5344CB8AC3E}">
        <p14:creationId xmlns:p14="http://schemas.microsoft.com/office/powerpoint/2010/main" val="74111513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993" y="7774"/>
            <a:ext cx="10515600" cy="671496"/>
          </a:xfrm>
        </p:spPr>
        <p:txBody>
          <a:bodyPr>
            <a:normAutofit fontScale="90000"/>
          </a:bodyPr>
          <a:lstStyle/>
          <a:p>
            <a:r>
              <a:rPr lang="en-US" dirty="0" smtClean="0"/>
              <a:t>Dashboard Overview</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32</a:t>
            </a:fld>
            <a:endParaRPr lang="en-US"/>
          </a:p>
        </p:txBody>
      </p:sp>
      <p:sp>
        <p:nvSpPr>
          <p:cNvPr id="5" name="Rounded Rectangle 4"/>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Monitoring Cluster Health</a:t>
            </a:r>
            <a:endParaRPr lang="en-US" dirty="0"/>
          </a:p>
        </p:txBody>
      </p:sp>
      <p:pic>
        <p:nvPicPr>
          <p:cNvPr id="6" name="Picture 5"/>
          <p:cNvPicPr>
            <a:picLocks noChangeAspect="1"/>
          </p:cNvPicPr>
          <p:nvPr/>
        </p:nvPicPr>
        <p:blipFill>
          <a:blip r:embed="rId2"/>
          <a:stretch>
            <a:fillRect/>
          </a:stretch>
        </p:blipFill>
        <p:spPr>
          <a:xfrm>
            <a:off x="1509247" y="670553"/>
            <a:ext cx="8183392" cy="5844147"/>
          </a:xfrm>
          <a:prstGeom prst="rect">
            <a:avLst/>
          </a:prstGeom>
          <a:effectLst>
            <a:outerShdw blurRad="50800" dist="38100" dir="2700000" algn="tl" rotWithShape="0">
              <a:prstClr val="black">
                <a:alpha val="40000"/>
              </a:prstClr>
            </a:outerShdw>
          </a:effectLst>
        </p:spPr>
      </p:pic>
      <p:sp>
        <p:nvSpPr>
          <p:cNvPr id="19" name="Rounded Rectangular Callout 18"/>
          <p:cNvSpPr/>
          <p:nvPr/>
        </p:nvSpPr>
        <p:spPr>
          <a:xfrm>
            <a:off x="9353008" y="3429000"/>
            <a:ext cx="2705630" cy="764177"/>
          </a:xfrm>
          <a:prstGeom prst="wedgeRoundRectCallout">
            <a:avLst>
              <a:gd name="adj1" fmla="val -61179"/>
              <a:gd name="adj2" fmla="val 42807"/>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cs typeface="Courier New" panose="02070309020205020404" pitchFamily="49" charset="0"/>
              </a:rPr>
              <a:t>Healthy Cluster: Majority of PGs active + clean</a:t>
            </a:r>
            <a:endParaRPr lang="en-US" dirty="0" smtClean="0">
              <a:latin typeface="Courier New" panose="02070309020205020404" pitchFamily="49" charset="0"/>
              <a:cs typeface="Courier New" panose="02070309020205020404" pitchFamily="49" charset="0"/>
            </a:endParaRPr>
          </a:p>
        </p:txBody>
      </p:sp>
      <p:sp>
        <p:nvSpPr>
          <p:cNvPr id="20" name="Rounded Rectangle 19"/>
          <p:cNvSpPr/>
          <p:nvPr/>
        </p:nvSpPr>
        <p:spPr>
          <a:xfrm>
            <a:off x="7569330" y="4099971"/>
            <a:ext cx="1483232" cy="406715"/>
          </a:xfrm>
          <a:prstGeom prst="roundRect">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ular Callout 20"/>
          <p:cNvSpPr/>
          <p:nvPr/>
        </p:nvSpPr>
        <p:spPr>
          <a:xfrm>
            <a:off x="9354546" y="4303328"/>
            <a:ext cx="2705630" cy="373175"/>
          </a:xfrm>
          <a:prstGeom prst="wedgeRoundRectCallout">
            <a:avLst>
              <a:gd name="adj1" fmla="val -51523"/>
              <a:gd name="adj2" fmla="val 109316"/>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cs typeface="Courier New" panose="02070309020205020404" pitchFamily="49" charset="0"/>
              </a:rPr>
              <a:t>See detailed </a:t>
            </a:r>
            <a:r>
              <a:rPr lang="en-US" dirty="0">
                <a:cs typeface="Courier New" panose="02070309020205020404" pitchFamily="49" charset="0"/>
              </a:rPr>
              <a:t>s</a:t>
            </a:r>
            <a:r>
              <a:rPr lang="en-US" dirty="0" smtClean="0">
                <a:cs typeface="Courier New" panose="02070309020205020404" pitchFamily="49" charset="0"/>
              </a:rPr>
              <a:t>tatus</a:t>
            </a:r>
            <a:endParaRPr lang="en-US" dirty="0" smtClean="0">
              <a:latin typeface="Courier New" panose="02070309020205020404" pitchFamily="49" charset="0"/>
              <a:cs typeface="Courier New" panose="02070309020205020404" pitchFamily="49" charset="0"/>
            </a:endParaRPr>
          </a:p>
        </p:txBody>
      </p:sp>
      <p:sp>
        <p:nvSpPr>
          <p:cNvPr id="22" name="Rounded Rectangle 21"/>
          <p:cNvSpPr/>
          <p:nvPr/>
        </p:nvSpPr>
        <p:spPr>
          <a:xfrm>
            <a:off x="3331031" y="3989819"/>
            <a:ext cx="992777" cy="778124"/>
          </a:xfrm>
          <a:prstGeom prst="roundRect">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ular Callout 22"/>
          <p:cNvSpPr/>
          <p:nvPr/>
        </p:nvSpPr>
        <p:spPr>
          <a:xfrm>
            <a:off x="92415" y="3944982"/>
            <a:ext cx="2781414" cy="1013255"/>
          </a:xfrm>
          <a:prstGeom prst="wedgeRoundRectCallout">
            <a:avLst>
              <a:gd name="adj1" fmla="val 61935"/>
              <a:gd name="adj2" fmla="val -17528"/>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cs typeface="Courier New" panose="02070309020205020404" pitchFamily="49" charset="0"/>
              </a:rPr>
              <a:t>Healthy Cluster: </a:t>
            </a:r>
          </a:p>
          <a:p>
            <a:pPr algn="ctr"/>
            <a:r>
              <a:rPr lang="en-US" dirty="0" smtClean="0">
                <a:cs typeface="Courier New" panose="02070309020205020404" pitchFamily="49" charset="0"/>
              </a:rPr>
              <a:t>All OSDs up and in</a:t>
            </a:r>
          </a:p>
          <a:p>
            <a:pPr algn="ctr"/>
            <a:r>
              <a:rPr lang="en-US" dirty="0" smtClean="0">
                <a:cs typeface="Courier New" panose="02070309020205020404" pitchFamily="49" charset="0"/>
              </a:rPr>
              <a:t>No OSDs near full or full</a:t>
            </a:r>
          </a:p>
        </p:txBody>
      </p:sp>
      <p:sp>
        <p:nvSpPr>
          <p:cNvPr id="24" name="Rounded Rectangular Callout 23"/>
          <p:cNvSpPr/>
          <p:nvPr/>
        </p:nvSpPr>
        <p:spPr>
          <a:xfrm>
            <a:off x="92415" y="2145078"/>
            <a:ext cx="2893472" cy="1013255"/>
          </a:xfrm>
          <a:prstGeom prst="wedgeRoundRectCallout">
            <a:avLst>
              <a:gd name="adj1" fmla="val 61935"/>
              <a:gd name="adj2" fmla="val -17528"/>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cs typeface="Courier New" panose="02070309020205020404" pitchFamily="49" charset="0"/>
              </a:rPr>
              <a:t>Healthy Cluster: </a:t>
            </a:r>
          </a:p>
          <a:p>
            <a:pPr algn="ctr"/>
            <a:r>
              <a:rPr lang="en-US" dirty="0" smtClean="0">
                <a:cs typeface="Courier New" panose="02070309020205020404" pitchFamily="49" charset="0"/>
              </a:rPr>
              <a:t>No Storage Groups near full or full</a:t>
            </a:r>
          </a:p>
        </p:txBody>
      </p:sp>
      <p:sp>
        <p:nvSpPr>
          <p:cNvPr id="25" name="Rounded Rectangle 24"/>
          <p:cNvSpPr/>
          <p:nvPr/>
        </p:nvSpPr>
        <p:spPr>
          <a:xfrm>
            <a:off x="3331031" y="2276397"/>
            <a:ext cx="1632857" cy="389062"/>
          </a:xfrm>
          <a:prstGeom prst="roundRect">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3331030" y="5138116"/>
            <a:ext cx="4532812" cy="1354758"/>
          </a:xfrm>
          <a:prstGeom prst="roundRect">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p:cNvSpPr/>
          <p:nvPr/>
        </p:nvSpPr>
        <p:spPr>
          <a:xfrm>
            <a:off x="92415" y="5206433"/>
            <a:ext cx="2781414" cy="1494814"/>
          </a:xfrm>
          <a:prstGeom prst="wedgeRoundRectCallout">
            <a:avLst>
              <a:gd name="adj1" fmla="val 64349"/>
              <a:gd name="adj2" fmla="val -17528"/>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cs typeface="Courier New" panose="02070309020205020404" pitchFamily="49" charset="0"/>
              </a:rPr>
              <a:t>Operating cluster may include variety of warning messages</a:t>
            </a:r>
          </a:p>
          <a:p>
            <a:pPr algn="ctr"/>
            <a:r>
              <a:rPr lang="en-US" dirty="0">
                <a:cs typeface="Courier New" panose="02070309020205020404" pitchFamily="49" charset="0"/>
              </a:rPr>
              <a:t>S</a:t>
            </a:r>
            <a:r>
              <a:rPr lang="en-US" dirty="0" smtClean="0">
                <a:cs typeface="Courier New" panose="02070309020205020404" pitchFamily="49" charset="0"/>
              </a:rPr>
              <a:t>ee Diagnostics and Troubleshooting for details</a:t>
            </a:r>
          </a:p>
        </p:txBody>
      </p:sp>
    </p:spTree>
    <p:extLst>
      <p:ext uri="{BB962C8B-B14F-4D97-AF65-F5344CB8AC3E}">
        <p14:creationId xmlns:p14="http://schemas.microsoft.com/office/powerpoint/2010/main" val="52655168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993" y="7774"/>
            <a:ext cx="10515600" cy="671496"/>
          </a:xfrm>
        </p:spPr>
        <p:txBody>
          <a:bodyPr>
            <a:normAutofit fontScale="90000"/>
          </a:bodyPr>
          <a:lstStyle/>
          <a:p>
            <a:r>
              <a:rPr lang="en-US" dirty="0" smtClean="0"/>
              <a:t>Dashboard Overview</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33</a:t>
            </a:fld>
            <a:endParaRPr lang="en-US"/>
          </a:p>
        </p:txBody>
      </p:sp>
      <p:sp>
        <p:nvSpPr>
          <p:cNvPr id="5" name="Rounded Rectangle 4"/>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Monitoring Cluster Health</a:t>
            </a:r>
            <a:endParaRPr lang="en-US" dirty="0"/>
          </a:p>
        </p:txBody>
      </p:sp>
      <p:pic>
        <p:nvPicPr>
          <p:cNvPr id="6" name="Picture 5"/>
          <p:cNvPicPr>
            <a:picLocks noChangeAspect="1"/>
          </p:cNvPicPr>
          <p:nvPr/>
        </p:nvPicPr>
        <p:blipFill>
          <a:blip r:embed="rId2"/>
          <a:stretch>
            <a:fillRect/>
          </a:stretch>
        </p:blipFill>
        <p:spPr>
          <a:xfrm>
            <a:off x="1509248" y="670553"/>
            <a:ext cx="8183392" cy="5844147"/>
          </a:xfrm>
          <a:prstGeom prst="rect">
            <a:avLst/>
          </a:prstGeom>
          <a:effectLst>
            <a:outerShdw blurRad="50800" dist="38100" dir="2700000" algn="tl" rotWithShape="0">
              <a:prstClr val="black">
                <a:alpha val="40000"/>
              </a:prstClr>
            </a:outerShdw>
          </a:effectLst>
        </p:spPr>
      </p:pic>
      <p:sp>
        <p:nvSpPr>
          <p:cNvPr id="8" name="Rounded Rectangular Callout 7"/>
          <p:cNvSpPr/>
          <p:nvPr/>
        </p:nvSpPr>
        <p:spPr>
          <a:xfrm>
            <a:off x="9457509" y="1749348"/>
            <a:ext cx="2403092" cy="912634"/>
          </a:xfrm>
          <a:prstGeom prst="wedgeRoundRectCallout">
            <a:avLst>
              <a:gd name="adj1" fmla="val -132151"/>
              <a:gd name="adj2" fmla="val 135329"/>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cs typeface="Courier New" panose="02070309020205020404" pitchFamily="49" charset="0"/>
              </a:rPr>
              <a:t>Source: </a:t>
            </a:r>
          </a:p>
          <a:p>
            <a:pPr algn="ctr"/>
            <a:r>
              <a:rPr lang="en-US" dirty="0" smtClean="0">
                <a:cs typeface="Courier New" panose="02070309020205020404" pitchFamily="49" charset="0"/>
              </a:rPr>
              <a:t>c</a:t>
            </a:r>
            <a:r>
              <a:rPr lang="en-US" dirty="0" smtClean="0">
                <a:latin typeface="Courier New" panose="02070309020205020404" pitchFamily="49" charset="0"/>
                <a:cs typeface="Courier New" panose="02070309020205020404" pitchFamily="49" charset="0"/>
              </a:rPr>
              <a:t>eph </a:t>
            </a:r>
            <a:r>
              <a:rPr lang="en-US" dirty="0">
                <a:latin typeface="Courier New" panose="02070309020205020404" pitchFamily="49" charset="0"/>
                <a:cs typeface="Courier New" panose="02070309020205020404" pitchFamily="49" charset="0"/>
              </a:rPr>
              <a:t>s</a:t>
            </a:r>
            <a:r>
              <a:rPr lang="en-US" dirty="0" smtClean="0">
                <a:latin typeface="Courier New" panose="02070309020205020404" pitchFamily="49" charset="0"/>
                <a:cs typeface="Courier New" panose="02070309020205020404" pitchFamily="49" charset="0"/>
              </a:rPr>
              <a:t>tatus </a:t>
            </a:r>
          </a:p>
          <a:p>
            <a:pPr algn="ctr"/>
            <a:r>
              <a:rPr lang="en-US" dirty="0" smtClean="0">
                <a:latin typeface="Courier New" panose="02070309020205020404" pitchFamily="49" charset="0"/>
                <a:cs typeface="Courier New" panose="02070309020205020404" pitchFamily="49" charset="0"/>
              </a:rPr>
              <a:t>-f </a:t>
            </a:r>
            <a:r>
              <a:rPr lang="en-US" dirty="0" err="1" smtClean="0">
                <a:latin typeface="Courier New" panose="02070309020205020404" pitchFamily="49" charset="0"/>
                <a:cs typeface="Courier New" panose="02070309020205020404" pitchFamily="49" charset="0"/>
              </a:rPr>
              <a:t>json</a:t>
            </a:r>
            <a:r>
              <a:rPr lang="en-US" dirty="0" smtClean="0">
                <a:latin typeface="Courier New" panose="02070309020205020404" pitchFamily="49" charset="0"/>
                <a:cs typeface="Courier New" panose="02070309020205020404" pitchFamily="49" charset="0"/>
              </a:rPr>
              <a:t> pretty</a:t>
            </a:r>
          </a:p>
        </p:txBody>
      </p:sp>
      <p:sp>
        <p:nvSpPr>
          <p:cNvPr id="12" name="Rectangle 11"/>
          <p:cNvSpPr/>
          <p:nvPr/>
        </p:nvSpPr>
        <p:spPr>
          <a:xfrm>
            <a:off x="3317966" y="3429000"/>
            <a:ext cx="6374673" cy="1691640"/>
          </a:xfrm>
          <a:prstGeom prst="rect">
            <a:avLst/>
          </a:prstGeom>
          <a:solidFill>
            <a:srgbClr val="92D05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551715" y="1751344"/>
            <a:ext cx="1959428" cy="1691640"/>
          </a:xfrm>
          <a:prstGeom prst="rect">
            <a:avLst/>
          </a:prstGeom>
          <a:solidFill>
            <a:srgbClr val="92D05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577840" y="5120639"/>
            <a:ext cx="2364377" cy="1469079"/>
          </a:xfrm>
          <a:prstGeom prst="rect">
            <a:avLst/>
          </a:prstGeom>
          <a:solidFill>
            <a:srgbClr val="92D05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346268" y="5228654"/>
            <a:ext cx="2153197" cy="1334937"/>
          </a:xfrm>
          <a:prstGeom prst="rect">
            <a:avLst/>
          </a:prstGeom>
          <a:solidFill>
            <a:srgbClr val="92D05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ular Callout 15"/>
          <p:cNvSpPr/>
          <p:nvPr/>
        </p:nvSpPr>
        <p:spPr>
          <a:xfrm>
            <a:off x="261730" y="5368835"/>
            <a:ext cx="2403092" cy="823578"/>
          </a:xfrm>
          <a:prstGeom prst="wedgeRoundRectCallout">
            <a:avLst>
              <a:gd name="adj1" fmla="val 116267"/>
              <a:gd name="adj2" fmla="val 48377"/>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cs typeface="Courier New" panose="02070309020205020404" pitchFamily="49" charset="0"/>
              </a:rPr>
              <a:t>Source: </a:t>
            </a:r>
          </a:p>
          <a:p>
            <a:pPr algn="ctr"/>
            <a:r>
              <a:rPr lang="en-US" dirty="0" smtClean="0">
                <a:cs typeface="Courier New" panose="02070309020205020404" pitchFamily="49" charset="0"/>
              </a:rPr>
              <a:t>c</a:t>
            </a:r>
            <a:r>
              <a:rPr lang="en-US" dirty="0" smtClean="0">
                <a:latin typeface="Courier New" panose="02070309020205020404" pitchFamily="49" charset="0"/>
                <a:cs typeface="Courier New" panose="02070309020205020404" pitchFamily="49" charset="0"/>
              </a:rPr>
              <a:t>eph health</a:t>
            </a:r>
          </a:p>
        </p:txBody>
      </p:sp>
      <p:sp>
        <p:nvSpPr>
          <p:cNvPr id="17" name="Rectangle 16"/>
          <p:cNvSpPr/>
          <p:nvPr/>
        </p:nvSpPr>
        <p:spPr>
          <a:xfrm>
            <a:off x="3305992" y="1749347"/>
            <a:ext cx="2153197" cy="1242047"/>
          </a:xfrm>
          <a:prstGeom prst="rect">
            <a:avLst/>
          </a:prstGeom>
          <a:solidFill>
            <a:srgbClr val="92D05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ular Callout 17"/>
          <p:cNvSpPr/>
          <p:nvPr/>
        </p:nvSpPr>
        <p:spPr>
          <a:xfrm>
            <a:off x="261730" y="2206662"/>
            <a:ext cx="2403092" cy="693467"/>
          </a:xfrm>
          <a:prstGeom prst="wedgeRoundRectCallout">
            <a:avLst>
              <a:gd name="adj1" fmla="val 86370"/>
              <a:gd name="adj2" fmla="val 33307"/>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cs typeface="Courier New" panose="02070309020205020404" pitchFamily="49" charset="0"/>
              </a:rPr>
              <a:t>Source: VSM</a:t>
            </a:r>
            <a:endParaRPr lang="en-US" dirty="0" smtClean="0">
              <a:latin typeface="Courier New" panose="02070309020205020404" pitchFamily="49" charset="0"/>
              <a:cs typeface="Courier New" panose="02070309020205020404" pitchFamily="49" charset="0"/>
            </a:endParaRPr>
          </a:p>
        </p:txBody>
      </p:sp>
      <p:sp>
        <p:nvSpPr>
          <p:cNvPr id="20" name="Rounded Rectangular Callout 19"/>
          <p:cNvSpPr/>
          <p:nvPr/>
        </p:nvSpPr>
        <p:spPr>
          <a:xfrm>
            <a:off x="5280174" y="170105"/>
            <a:ext cx="4702026" cy="1310960"/>
          </a:xfrm>
          <a:prstGeom prst="wedgeRoundRectCallout">
            <a:avLst>
              <a:gd name="adj1" fmla="val 41168"/>
              <a:gd name="adj2" fmla="val -12371"/>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dirty="0" smtClean="0">
                <a:cs typeface="Courier New" panose="02070309020205020404" pitchFamily="49" charset="0"/>
              </a:rPr>
              <a:t>Data Updated Once per Minute</a:t>
            </a:r>
          </a:p>
          <a:p>
            <a:pPr algn="ctr"/>
            <a:r>
              <a:rPr lang="en-US" sz="2400" dirty="0" smtClean="0">
                <a:cs typeface="Courier New" panose="02070309020205020404" pitchFamily="49" charset="0"/>
              </a:rPr>
              <a:t>Up to 1 minute delay between page and CLI</a:t>
            </a:r>
          </a:p>
        </p:txBody>
      </p:sp>
    </p:spTree>
    <p:extLst>
      <p:ext uri="{BB962C8B-B14F-4D97-AF65-F5344CB8AC3E}">
        <p14:creationId xmlns:p14="http://schemas.microsoft.com/office/powerpoint/2010/main" val="289769972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993" y="7773"/>
            <a:ext cx="10515600" cy="870269"/>
          </a:xfrm>
        </p:spPr>
        <p:txBody>
          <a:bodyPr/>
          <a:lstStyle/>
          <a:p>
            <a:r>
              <a:rPr lang="en-US" dirty="0" smtClean="0"/>
              <a:t>Pool Status</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34</a:t>
            </a:fld>
            <a:endParaRPr lang="en-US"/>
          </a:p>
        </p:txBody>
      </p:sp>
      <p:pic>
        <p:nvPicPr>
          <p:cNvPr id="6" name="Picture 5"/>
          <p:cNvPicPr>
            <a:picLocks noChangeAspect="1"/>
          </p:cNvPicPr>
          <p:nvPr/>
        </p:nvPicPr>
        <p:blipFill rotWithShape="1">
          <a:blip r:embed="rId3"/>
          <a:srcRect r="5196"/>
          <a:stretch/>
        </p:blipFill>
        <p:spPr>
          <a:xfrm>
            <a:off x="325930" y="878042"/>
            <a:ext cx="10137419" cy="5721115"/>
          </a:xfrm>
          <a:prstGeom prst="rect">
            <a:avLst/>
          </a:prstGeom>
          <a:effectLst>
            <a:outerShdw blurRad="50800" dist="38100" dir="2700000" algn="tl" rotWithShape="0">
              <a:prstClr val="black">
                <a:alpha val="40000"/>
              </a:prstClr>
            </a:outerShdw>
          </a:effectLst>
        </p:spPr>
      </p:pic>
      <p:sp>
        <p:nvSpPr>
          <p:cNvPr id="5" name="Rounded Rectangle 4"/>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Monitoring Cluster Health</a:t>
            </a:r>
            <a:endParaRPr lang="en-US" dirty="0"/>
          </a:p>
        </p:txBody>
      </p:sp>
      <p:sp>
        <p:nvSpPr>
          <p:cNvPr id="8" name="Rounded Rectangular Callout 7"/>
          <p:cNvSpPr/>
          <p:nvPr/>
        </p:nvSpPr>
        <p:spPr>
          <a:xfrm>
            <a:off x="2291709" y="5760657"/>
            <a:ext cx="1144341" cy="914779"/>
          </a:xfrm>
          <a:prstGeom prst="wedgeRoundRectCallout">
            <a:avLst>
              <a:gd name="adj1" fmla="val 27891"/>
              <a:gd name="adj2" fmla="val -85113"/>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Pool name</a:t>
            </a:r>
          </a:p>
        </p:txBody>
      </p:sp>
      <p:sp>
        <p:nvSpPr>
          <p:cNvPr id="9" name="Rounded Rectangular Callout 8"/>
          <p:cNvSpPr/>
          <p:nvPr/>
        </p:nvSpPr>
        <p:spPr>
          <a:xfrm>
            <a:off x="4883208" y="5760657"/>
            <a:ext cx="1818034" cy="914780"/>
          </a:xfrm>
          <a:prstGeom prst="wedgeRoundRectCallout">
            <a:avLst>
              <a:gd name="adj1" fmla="val 19238"/>
              <a:gd name="adj2" fmla="val -93681"/>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Storage group that Pool is created in</a:t>
            </a:r>
          </a:p>
        </p:txBody>
      </p:sp>
      <p:sp>
        <p:nvSpPr>
          <p:cNvPr id="10" name="Rounded Rectangular Callout 9"/>
          <p:cNvSpPr/>
          <p:nvPr/>
        </p:nvSpPr>
        <p:spPr>
          <a:xfrm>
            <a:off x="6766138" y="5669215"/>
            <a:ext cx="4964308" cy="1097343"/>
          </a:xfrm>
          <a:prstGeom prst="wedgeRoundRectCallout">
            <a:avLst>
              <a:gd name="adj1" fmla="val -5464"/>
              <a:gd name="adj2" fmla="val -75117"/>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PG Count &amp; PGP Count – automatically set by VSM: </a:t>
            </a:r>
            <a:br>
              <a:rPr lang="en-US" sz="1600" dirty="0" smtClean="0"/>
            </a:br>
            <a:r>
              <a:rPr lang="en-US" sz="1600" dirty="0" smtClean="0"/>
              <a:t>(50 * number of OSDs in storage group)/replication factor</a:t>
            </a:r>
          </a:p>
          <a:p>
            <a:pPr algn="ctr"/>
            <a:r>
              <a:rPr lang="en-US" sz="1600" dirty="0" smtClean="0"/>
              <a:t>Automatically updated when number of disks causes target PG count by more than 2X</a:t>
            </a:r>
          </a:p>
        </p:txBody>
      </p:sp>
      <p:sp>
        <p:nvSpPr>
          <p:cNvPr id="11" name="Rounded Rectangular Callout 10"/>
          <p:cNvSpPr/>
          <p:nvPr/>
        </p:nvSpPr>
        <p:spPr>
          <a:xfrm>
            <a:off x="6274241" y="1593668"/>
            <a:ext cx="1826902" cy="655146"/>
          </a:xfrm>
          <a:prstGeom prst="wedgeRoundRectCallout">
            <a:avLst>
              <a:gd name="adj1" fmla="val 63023"/>
              <a:gd name="adj2" fmla="val 57198"/>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Number of copies (primary + replicas)</a:t>
            </a:r>
          </a:p>
        </p:txBody>
      </p:sp>
      <p:sp>
        <p:nvSpPr>
          <p:cNvPr id="12" name="Rounded Rectangular Callout 11"/>
          <p:cNvSpPr/>
          <p:nvPr/>
        </p:nvSpPr>
        <p:spPr>
          <a:xfrm>
            <a:off x="7460929" y="59023"/>
            <a:ext cx="2299342" cy="638553"/>
          </a:xfrm>
          <a:prstGeom prst="wedgeRoundRectCallout">
            <a:avLst>
              <a:gd name="adj1" fmla="val 64405"/>
              <a:gd name="adj2" fmla="val 282584"/>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Where created</a:t>
            </a:r>
          </a:p>
          <a:p>
            <a:pPr algn="ctr"/>
            <a:r>
              <a:rPr lang="en-US" sz="1600" dirty="0" smtClean="0"/>
              <a:t> (VSM or external to VSM)</a:t>
            </a:r>
          </a:p>
        </p:txBody>
      </p:sp>
      <p:sp>
        <p:nvSpPr>
          <p:cNvPr id="13" name="Rounded Rectangular Callout 12"/>
          <p:cNvSpPr/>
          <p:nvPr/>
        </p:nvSpPr>
        <p:spPr>
          <a:xfrm>
            <a:off x="3529069" y="5791821"/>
            <a:ext cx="1267253" cy="883615"/>
          </a:xfrm>
          <a:prstGeom prst="wedgeRoundRectCallout">
            <a:avLst>
              <a:gd name="adj1" fmla="val 23758"/>
              <a:gd name="adj2" fmla="val -85335"/>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Optional identifying tag string</a:t>
            </a:r>
          </a:p>
        </p:txBody>
      </p:sp>
    </p:spTree>
    <p:extLst>
      <p:ext uri="{BB962C8B-B14F-4D97-AF65-F5344CB8AC3E}">
        <p14:creationId xmlns:p14="http://schemas.microsoft.com/office/powerpoint/2010/main" val="364939414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976437" y="1252537"/>
            <a:ext cx="8239125" cy="4352925"/>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627993" y="7773"/>
            <a:ext cx="10515600" cy="870269"/>
          </a:xfrm>
        </p:spPr>
        <p:txBody>
          <a:bodyPr/>
          <a:lstStyle/>
          <a:p>
            <a:r>
              <a:rPr lang="en-US" dirty="0" smtClean="0"/>
              <a:t>Pool Status</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35</a:t>
            </a:fld>
            <a:endParaRPr lang="en-US" dirty="0"/>
          </a:p>
        </p:txBody>
      </p:sp>
      <p:sp>
        <p:nvSpPr>
          <p:cNvPr id="5" name="Rounded Rectangle 4"/>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Monitoring Cluster Health</a:t>
            </a:r>
            <a:endParaRPr lang="en-US" dirty="0"/>
          </a:p>
        </p:txBody>
      </p:sp>
      <p:sp>
        <p:nvSpPr>
          <p:cNvPr id="8" name="Rounded Rectangular Callout 7"/>
          <p:cNvSpPr/>
          <p:nvPr/>
        </p:nvSpPr>
        <p:spPr>
          <a:xfrm>
            <a:off x="972241" y="5329644"/>
            <a:ext cx="1144341" cy="1159861"/>
          </a:xfrm>
          <a:prstGeom prst="wedgeRoundRectCallout">
            <a:avLst>
              <a:gd name="adj1" fmla="val 63278"/>
              <a:gd name="adj2" fmla="val -114396"/>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KB used by pool (actual)</a:t>
            </a:r>
          </a:p>
        </p:txBody>
      </p:sp>
      <p:sp>
        <p:nvSpPr>
          <p:cNvPr id="9" name="Rounded Rectangular Callout 8"/>
          <p:cNvSpPr/>
          <p:nvPr/>
        </p:nvSpPr>
        <p:spPr>
          <a:xfrm>
            <a:off x="3575022" y="5329644"/>
            <a:ext cx="1229909" cy="1175443"/>
          </a:xfrm>
          <a:prstGeom prst="wedgeRoundRectCallout">
            <a:avLst>
              <a:gd name="adj1" fmla="val -47183"/>
              <a:gd name="adj2" fmla="val -113040"/>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Number of cloned objects</a:t>
            </a:r>
          </a:p>
        </p:txBody>
      </p:sp>
      <p:sp>
        <p:nvSpPr>
          <p:cNvPr id="11" name="Rounded Rectangular Callout 10"/>
          <p:cNvSpPr/>
          <p:nvPr/>
        </p:nvSpPr>
        <p:spPr>
          <a:xfrm>
            <a:off x="4087857" y="697576"/>
            <a:ext cx="987492" cy="655146"/>
          </a:xfrm>
          <a:prstGeom prst="wedgeRoundRectCallout">
            <a:avLst>
              <a:gd name="adj1" fmla="val 84188"/>
              <a:gd name="adj2" fmla="val 97076"/>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Total read operations</a:t>
            </a:r>
          </a:p>
        </p:txBody>
      </p:sp>
      <p:sp>
        <p:nvSpPr>
          <p:cNvPr id="12" name="Rounded Rectangular Callout 11"/>
          <p:cNvSpPr/>
          <p:nvPr/>
        </p:nvSpPr>
        <p:spPr>
          <a:xfrm>
            <a:off x="7915600" y="5329644"/>
            <a:ext cx="1175529" cy="822962"/>
          </a:xfrm>
          <a:prstGeom prst="wedgeRoundRectCallout">
            <a:avLst>
              <a:gd name="adj1" fmla="val 17733"/>
              <a:gd name="adj2" fmla="val -125351"/>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Client read bytes / sec</a:t>
            </a:r>
          </a:p>
        </p:txBody>
      </p:sp>
      <p:sp>
        <p:nvSpPr>
          <p:cNvPr id="13" name="Rounded Rectangular Callout 12"/>
          <p:cNvSpPr/>
          <p:nvPr/>
        </p:nvSpPr>
        <p:spPr>
          <a:xfrm>
            <a:off x="2219857" y="5329645"/>
            <a:ext cx="1267253" cy="1144278"/>
          </a:xfrm>
          <a:prstGeom prst="wedgeRoundRectCallout">
            <a:avLst>
              <a:gd name="adj1" fmla="val -4073"/>
              <a:gd name="adj2" fmla="val -114040"/>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Number of objects in pool</a:t>
            </a:r>
          </a:p>
        </p:txBody>
      </p:sp>
      <p:sp>
        <p:nvSpPr>
          <p:cNvPr id="14" name="Right Arrow 13"/>
          <p:cNvSpPr/>
          <p:nvPr/>
        </p:nvSpPr>
        <p:spPr>
          <a:xfrm>
            <a:off x="352697" y="3135086"/>
            <a:ext cx="1227909" cy="705394"/>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Scroll….</a:t>
            </a:r>
            <a:endParaRPr lang="en-US" dirty="0"/>
          </a:p>
        </p:txBody>
      </p:sp>
      <p:sp>
        <p:nvSpPr>
          <p:cNvPr id="15" name="Rounded Rectangular Callout 14"/>
          <p:cNvSpPr/>
          <p:nvPr/>
        </p:nvSpPr>
        <p:spPr>
          <a:xfrm>
            <a:off x="4900179" y="5329644"/>
            <a:ext cx="1229909" cy="1159860"/>
          </a:xfrm>
          <a:prstGeom prst="wedgeRoundRectCallout">
            <a:avLst>
              <a:gd name="adj1" fmla="val -92853"/>
              <a:gd name="adj2" fmla="val -111943"/>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Degraded objects – missing replicas</a:t>
            </a:r>
          </a:p>
        </p:txBody>
      </p:sp>
      <p:sp>
        <p:nvSpPr>
          <p:cNvPr id="16" name="Rounded Rectangular Callout 15"/>
          <p:cNvSpPr/>
          <p:nvPr/>
        </p:nvSpPr>
        <p:spPr>
          <a:xfrm>
            <a:off x="6225336" y="5345227"/>
            <a:ext cx="1229909" cy="1159860"/>
          </a:xfrm>
          <a:prstGeom prst="wedgeRoundRectCallout">
            <a:avLst>
              <a:gd name="adj1" fmla="val -142772"/>
              <a:gd name="adj2" fmla="val -111943"/>
              <a:gd name="adj3" fmla="val 16667"/>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Unfound objects – missing data</a:t>
            </a:r>
          </a:p>
        </p:txBody>
      </p:sp>
      <p:sp>
        <p:nvSpPr>
          <p:cNvPr id="17" name="Rounded Rectangular Callout 16"/>
          <p:cNvSpPr/>
          <p:nvPr/>
        </p:nvSpPr>
        <p:spPr>
          <a:xfrm>
            <a:off x="5214127" y="697576"/>
            <a:ext cx="909149" cy="655146"/>
          </a:xfrm>
          <a:prstGeom prst="wedgeRoundRectCallout">
            <a:avLst>
              <a:gd name="adj1" fmla="val 60149"/>
              <a:gd name="adj2" fmla="val 85112"/>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Total read KB</a:t>
            </a:r>
          </a:p>
        </p:txBody>
      </p:sp>
      <p:sp>
        <p:nvSpPr>
          <p:cNvPr id="18" name="Rounded Rectangular Callout 17"/>
          <p:cNvSpPr/>
          <p:nvPr/>
        </p:nvSpPr>
        <p:spPr>
          <a:xfrm>
            <a:off x="6248606" y="687344"/>
            <a:ext cx="987492" cy="655146"/>
          </a:xfrm>
          <a:prstGeom prst="wedgeRoundRectCallout">
            <a:avLst>
              <a:gd name="adj1" fmla="val 27307"/>
              <a:gd name="adj2" fmla="val 81125"/>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Total write operations</a:t>
            </a:r>
          </a:p>
        </p:txBody>
      </p:sp>
      <p:sp>
        <p:nvSpPr>
          <p:cNvPr id="19" name="Rounded Rectangular Callout 18"/>
          <p:cNvSpPr/>
          <p:nvPr/>
        </p:nvSpPr>
        <p:spPr>
          <a:xfrm>
            <a:off x="7374876" y="687344"/>
            <a:ext cx="909149" cy="655146"/>
          </a:xfrm>
          <a:prstGeom prst="wedgeRoundRectCallout">
            <a:avLst>
              <a:gd name="adj1" fmla="val 17045"/>
              <a:gd name="adj2" fmla="val 91094"/>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Total write KB</a:t>
            </a:r>
          </a:p>
        </p:txBody>
      </p:sp>
      <p:sp>
        <p:nvSpPr>
          <p:cNvPr id="20" name="Rounded Rectangular Callout 19"/>
          <p:cNvSpPr/>
          <p:nvPr/>
        </p:nvSpPr>
        <p:spPr>
          <a:xfrm>
            <a:off x="9181949" y="5345227"/>
            <a:ext cx="1175529" cy="822962"/>
          </a:xfrm>
          <a:prstGeom prst="wedgeRoundRectCallout">
            <a:avLst>
              <a:gd name="adj1" fmla="val -27828"/>
              <a:gd name="adj2" fmla="val -120589"/>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Client write bytes / sec</a:t>
            </a:r>
          </a:p>
        </p:txBody>
      </p:sp>
      <p:sp>
        <p:nvSpPr>
          <p:cNvPr id="21" name="Rounded Rectangular Callout 20"/>
          <p:cNvSpPr/>
          <p:nvPr/>
        </p:nvSpPr>
        <p:spPr>
          <a:xfrm>
            <a:off x="10460438" y="5345227"/>
            <a:ext cx="1175529" cy="822962"/>
          </a:xfrm>
          <a:prstGeom prst="wedgeRoundRectCallout">
            <a:avLst>
              <a:gd name="adj1" fmla="val -98947"/>
              <a:gd name="adj2" fmla="val -114240"/>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Client i/o operations / sec</a:t>
            </a:r>
          </a:p>
        </p:txBody>
      </p:sp>
    </p:spTree>
    <p:extLst>
      <p:ext uri="{BB962C8B-B14F-4D97-AF65-F5344CB8AC3E}">
        <p14:creationId xmlns:p14="http://schemas.microsoft.com/office/powerpoint/2010/main" val="323011140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b="6998"/>
          <a:stretch/>
        </p:blipFill>
        <p:spPr>
          <a:xfrm>
            <a:off x="1976437" y="1227052"/>
            <a:ext cx="8239125" cy="4048334"/>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627993" y="7773"/>
            <a:ext cx="10515600" cy="870269"/>
          </a:xfrm>
        </p:spPr>
        <p:txBody>
          <a:bodyPr/>
          <a:lstStyle/>
          <a:p>
            <a:r>
              <a:rPr lang="en-US" dirty="0" smtClean="0"/>
              <a:t>Pool Status</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36</a:t>
            </a:fld>
            <a:endParaRPr lang="en-US" dirty="0"/>
          </a:p>
        </p:txBody>
      </p:sp>
      <p:sp>
        <p:nvSpPr>
          <p:cNvPr id="5" name="Rounded Rectangle 4"/>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Monitoring Cluster Health</a:t>
            </a:r>
            <a:endParaRPr lang="en-US" dirty="0"/>
          </a:p>
        </p:txBody>
      </p:sp>
      <p:sp>
        <p:nvSpPr>
          <p:cNvPr id="6" name="Right Brace 5"/>
          <p:cNvSpPr/>
          <p:nvPr/>
        </p:nvSpPr>
        <p:spPr>
          <a:xfrm rot="5400000">
            <a:off x="4959429" y="2249134"/>
            <a:ext cx="391679" cy="6357667"/>
          </a:xfrm>
          <a:prstGeom prst="rightBrace">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p:cNvSpPr/>
          <p:nvPr/>
        </p:nvSpPr>
        <p:spPr>
          <a:xfrm>
            <a:off x="2112736" y="5873674"/>
            <a:ext cx="4733988" cy="369332"/>
          </a:xfrm>
          <a:prstGeom prst="rect">
            <a:avLst/>
          </a:prstGeom>
        </p:spPr>
        <p:txBody>
          <a:bodyPr wrap="none">
            <a:spAutoFit/>
          </a:bodyPr>
          <a:lstStyle/>
          <a:p>
            <a:r>
              <a:rPr lang="en-US" b="1" dirty="0" smtClean="0">
                <a:solidFill>
                  <a:schemeClr val="accent6"/>
                </a:solidFill>
                <a:latin typeface="Courier New" panose="02070309020205020404" pitchFamily="49" charset="0"/>
                <a:cs typeface="Courier New" panose="02070309020205020404" pitchFamily="49" charset="0"/>
              </a:rPr>
              <a:t>ceph </a:t>
            </a:r>
            <a:r>
              <a:rPr lang="en-US" b="1" dirty="0" err="1">
                <a:solidFill>
                  <a:schemeClr val="accent6"/>
                </a:solidFill>
                <a:latin typeface="Courier New" panose="02070309020205020404" pitchFamily="49" charset="0"/>
                <a:cs typeface="Courier New" panose="02070309020205020404" pitchFamily="49" charset="0"/>
              </a:rPr>
              <a:t>pg</a:t>
            </a:r>
            <a:r>
              <a:rPr lang="en-US" b="1" dirty="0">
                <a:solidFill>
                  <a:schemeClr val="accent6"/>
                </a:solidFill>
                <a:latin typeface="Courier New" panose="02070309020205020404" pitchFamily="49" charset="0"/>
                <a:cs typeface="Courier New" panose="02070309020205020404" pitchFamily="49" charset="0"/>
              </a:rPr>
              <a:t> dump pools -f </a:t>
            </a:r>
            <a:r>
              <a:rPr lang="en-US" b="1" dirty="0" err="1">
                <a:solidFill>
                  <a:schemeClr val="accent6"/>
                </a:solidFill>
                <a:latin typeface="Courier New" panose="02070309020205020404" pitchFamily="49" charset="0"/>
                <a:cs typeface="Courier New" panose="02070309020205020404" pitchFamily="49" charset="0"/>
              </a:rPr>
              <a:t>json</a:t>
            </a:r>
            <a:r>
              <a:rPr lang="en-US" b="1" dirty="0">
                <a:solidFill>
                  <a:schemeClr val="accent6"/>
                </a:solidFill>
                <a:latin typeface="Courier New" panose="02070309020205020404" pitchFamily="49" charset="0"/>
                <a:cs typeface="Courier New" panose="02070309020205020404" pitchFamily="49" charset="0"/>
              </a:rPr>
              <a:t>-pretty</a:t>
            </a:r>
          </a:p>
        </p:txBody>
      </p:sp>
      <p:sp>
        <p:nvSpPr>
          <p:cNvPr id="22" name="Right Brace 21"/>
          <p:cNvSpPr/>
          <p:nvPr/>
        </p:nvSpPr>
        <p:spPr>
          <a:xfrm rot="5400000">
            <a:off x="9066502" y="4510900"/>
            <a:ext cx="336675" cy="1801477"/>
          </a:xfrm>
          <a:prstGeom prst="rightBrace">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ectangle 22"/>
          <p:cNvSpPr/>
          <p:nvPr/>
        </p:nvSpPr>
        <p:spPr>
          <a:xfrm>
            <a:off x="7030508" y="5873273"/>
            <a:ext cx="4871847" cy="369332"/>
          </a:xfrm>
          <a:prstGeom prst="rect">
            <a:avLst/>
          </a:prstGeom>
        </p:spPr>
        <p:txBody>
          <a:bodyPr wrap="none">
            <a:spAutoFit/>
          </a:bodyPr>
          <a:lstStyle/>
          <a:p>
            <a:r>
              <a:rPr lang="en-US" b="1" dirty="0" smtClean="0">
                <a:solidFill>
                  <a:schemeClr val="accent6"/>
                </a:solidFill>
                <a:latin typeface="Courier New" panose="02070309020205020404" pitchFamily="49" charset="0"/>
                <a:cs typeface="Courier New" panose="02070309020205020404" pitchFamily="49" charset="0"/>
              </a:rPr>
              <a:t>ceph </a:t>
            </a:r>
            <a:r>
              <a:rPr lang="en-US" b="1" dirty="0">
                <a:solidFill>
                  <a:schemeClr val="accent6"/>
                </a:solidFill>
                <a:latin typeface="Courier New" panose="02070309020205020404" pitchFamily="49" charset="0"/>
                <a:cs typeface="Courier New" panose="02070309020205020404" pitchFamily="49" charset="0"/>
              </a:rPr>
              <a:t>osd pool stats -f </a:t>
            </a:r>
            <a:r>
              <a:rPr lang="en-US" b="1" dirty="0" err="1">
                <a:solidFill>
                  <a:schemeClr val="accent6"/>
                </a:solidFill>
                <a:latin typeface="Courier New" panose="02070309020205020404" pitchFamily="49" charset="0"/>
                <a:cs typeface="Courier New" panose="02070309020205020404" pitchFamily="49" charset="0"/>
              </a:rPr>
              <a:t>json</a:t>
            </a:r>
            <a:r>
              <a:rPr lang="en-US" b="1" dirty="0">
                <a:solidFill>
                  <a:schemeClr val="accent6"/>
                </a:solidFill>
                <a:latin typeface="Courier New" panose="02070309020205020404" pitchFamily="49" charset="0"/>
                <a:cs typeface="Courier New" panose="02070309020205020404" pitchFamily="49" charset="0"/>
              </a:rPr>
              <a:t>-pretty</a:t>
            </a:r>
          </a:p>
        </p:txBody>
      </p:sp>
    </p:spTree>
    <p:extLst>
      <p:ext uri="{BB962C8B-B14F-4D97-AF65-F5344CB8AC3E}">
        <p14:creationId xmlns:p14="http://schemas.microsoft.com/office/powerpoint/2010/main" val="222744932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559812" y="984325"/>
            <a:ext cx="8965474" cy="5277508"/>
          </a:xfrm>
          <a:prstGeom prst="rect">
            <a:avLst/>
          </a:prstGeom>
          <a:effectLst>
            <a:outerShdw blurRad="50800" dist="38100" dir="2700000" algn="tl" rotWithShape="0">
              <a:prstClr val="black">
                <a:alpha val="40000"/>
              </a:prstClr>
            </a:outerShdw>
          </a:effectLst>
        </p:spPr>
      </p:pic>
      <p:sp>
        <p:nvSpPr>
          <p:cNvPr id="11" name="Rounded Rectangular Callout 10"/>
          <p:cNvSpPr/>
          <p:nvPr/>
        </p:nvSpPr>
        <p:spPr>
          <a:xfrm>
            <a:off x="4737464" y="1591568"/>
            <a:ext cx="3684935" cy="1013255"/>
          </a:xfrm>
          <a:prstGeom prst="wedgeRoundRectCallout">
            <a:avLst>
              <a:gd name="adj1" fmla="val -50125"/>
              <a:gd name="adj2" fmla="val 88186"/>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cs typeface="Courier New" panose="02070309020205020404" pitchFamily="49" charset="0"/>
              </a:rPr>
              <a:t>Ceph will automatically place problematic OSDs down and out (</a:t>
            </a:r>
            <a:r>
              <a:rPr lang="en-US" dirty="0" err="1" smtClean="0">
                <a:cs typeface="Courier New" panose="02070309020205020404" pitchFamily="49" charset="0"/>
              </a:rPr>
              <a:t>autoout</a:t>
            </a:r>
            <a:r>
              <a:rPr lang="en-US" dirty="0" smtClean="0">
                <a:cs typeface="Courier New" panose="02070309020205020404" pitchFamily="49" charset="0"/>
              </a:rPr>
              <a:t>)</a:t>
            </a:r>
            <a:r>
              <a:rPr lang="en-US" dirty="0">
                <a:cs typeface="Courier New" panose="02070309020205020404" pitchFamily="49" charset="0"/>
              </a:rPr>
              <a:t> </a:t>
            </a:r>
            <a:endParaRPr lang="en-US" dirty="0" smtClean="0">
              <a:cs typeface="Courier New" panose="02070309020205020404" pitchFamily="49" charset="0"/>
            </a:endParaRPr>
          </a:p>
          <a:p>
            <a:pPr algn="ctr"/>
            <a:r>
              <a:rPr lang="en-US" dirty="0" smtClean="0">
                <a:cs typeface="Courier New" panose="02070309020205020404" pitchFamily="49" charset="0"/>
              </a:rPr>
              <a:t>Sort column to </a:t>
            </a:r>
            <a:r>
              <a:rPr lang="en-US" dirty="0">
                <a:cs typeface="Courier New" panose="02070309020205020404" pitchFamily="49" charset="0"/>
              </a:rPr>
              <a:t>identify auto-out OSDs</a:t>
            </a:r>
          </a:p>
          <a:p>
            <a:pPr algn="ctr"/>
            <a:endParaRPr lang="en-US" dirty="0" smtClean="0">
              <a:cs typeface="Courier New" panose="02070309020205020404" pitchFamily="49" charset="0"/>
            </a:endParaRPr>
          </a:p>
        </p:txBody>
      </p:sp>
      <p:sp>
        <p:nvSpPr>
          <p:cNvPr id="2" name="Title 1"/>
          <p:cNvSpPr>
            <a:spLocks noGrp="1"/>
          </p:cNvSpPr>
          <p:nvPr>
            <p:ph type="title"/>
          </p:nvPr>
        </p:nvSpPr>
        <p:spPr>
          <a:xfrm>
            <a:off x="627993" y="7774"/>
            <a:ext cx="10515600" cy="1062860"/>
          </a:xfrm>
        </p:spPr>
        <p:txBody>
          <a:bodyPr>
            <a:normAutofit/>
          </a:bodyPr>
          <a:lstStyle/>
          <a:p>
            <a:r>
              <a:rPr lang="en-US" dirty="0" smtClean="0"/>
              <a:t>OSD Status</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37</a:t>
            </a:fld>
            <a:endParaRPr lang="en-US"/>
          </a:p>
        </p:txBody>
      </p:sp>
      <p:sp>
        <p:nvSpPr>
          <p:cNvPr id="5" name="Rounded Rectangle 4"/>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Monitoring Cluster Health</a:t>
            </a:r>
            <a:endParaRPr lang="en-US" dirty="0"/>
          </a:p>
        </p:txBody>
      </p:sp>
      <p:sp>
        <p:nvSpPr>
          <p:cNvPr id="7" name="Rounded Rectangle 6"/>
          <p:cNvSpPr/>
          <p:nvPr/>
        </p:nvSpPr>
        <p:spPr>
          <a:xfrm>
            <a:off x="3233056" y="1698177"/>
            <a:ext cx="1299757" cy="906646"/>
          </a:xfrm>
          <a:prstGeom prst="roundRect">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172968" y="2061833"/>
            <a:ext cx="2781414" cy="1013255"/>
          </a:xfrm>
          <a:prstGeom prst="wedgeRoundRectCallout">
            <a:avLst>
              <a:gd name="adj1" fmla="val 61935"/>
              <a:gd name="adj2" fmla="val -17528"/>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cs typeface="Courier New" panose="02070309020205020404" pitchFamily="49" charset="0"/>
              </a:rPr>
              <a:t>Freshly initialized </a:t>
            </a:r>
            <a:r>
              <a:rPr lang="en-US" dirty="0" err="1" smtClean="0">
                <a:cs typeface="Courier New" panose="02070309020205020404" pitchFamily="49" charset="0"/>
              </a:rPr>
              <a:t>custer</a:t>
            </a:r>
            <a:r>
              <a:rPr lang="en-US" dirty="0" smtClean="0">
                <a:cs typeface="Courier New" panose="02070309020205020404" pitchFamily="49" charset="0"/>
              </a:rPr>
              <a:t>: </a:t>
            </a:r>
          </a:p>
          <a:p>
            <a:pPr algn="ctr"/>
            <a:r>
              <a:rPr lang="en-US" dirty="0" smtClean="0">
                <a:cs typeface="Courier New" panose="02070309020205020404" pitchFamily="49" charset="0"/>
              </a:rPr>
              <a:t>All OSDs up and in</a:t>
            </a:r>
          </a:p>
          <a:p>
            <a:pPr algn="ctr"/>
            <a:r>
              <a:rPr lang="en-US" dirty="0" smtClean="0">
                <a:cs typeface="Courier New" panose="02070309020205020404" pitchFamily="49" charset="0"/>
              </a:rPr>
              <a:t>No OSDs near full or full</a:t>
            </a:r>
          </a:p>
        </p:txBody>
      </p:sp>
      <p:sp>
        <p:nvSpPr>
          <p:cNvPr id="10" name="Rounded Rectangular Callout 9"/>
          <p:cNvSpPr/>
          <p:nvPr/>
        </p:nvSpPr>
        <p:spPr>
          <a:xfrm>
            <a:off x="172968" y="4510088"/>
            <a:ext cx="3253857" cy="1013255"/>
          </a:xfrm>
          <a:prstGeom prst="wedgeRoundRectCallout">
            <a:avLst>
              <a:gd name="adj1" fmla="val 8552"/>
              <a:gd name="adj2" fmla="val -115507"/>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cs typeface="Courier New" panose="02070309020205020404" pitchFamily="49" charset="0"/>
              </a:rPr>
              <a:t>Use Manage Devices page to attempt to restart </a:t>
            </a:r>
            <a:r>
              <a:rPr lang="en-US" dirty="0" err="1" smtClean="0">
                <a:cs typeface="Courier New" panose="02070309020205020404" pitchFamily="49" charset="0"/>
              </a:rPr>
              <a:t>autoout</a:t>
            </a:r>
            <a:r>
              <a:rPr lang="en-US" dirty="0" smtClean="0">
                <a:cs typeface="Courier New" panose="02070309020205020404" pitchFamily="49" charset="0"/>
              </a:rPr>
              <a:t> OSDs</a:t>
            </a:r>
          </a:p>
        </p:txBody>
      </p:sp>
      <p:sp>
        <p:nvSpPr>
          <p:cNvPr id="12" name="Rounded Rectangular Callout 11"/>
          <p:cNvSpPr/>
          <p:nvPr/>
        </p:nvSpPr>
        <p:spPr>
          <a:xfrm>
            <a:off x="5063208" y="5283674"/>
            <a:ext cx="979341" cy="1137747"/>
          </a:xfrm>
          <a:prstGeom prst="wedgeRoundRectCallout">
            <a:avLst>
              <a:gd name="adj1" fmla="val 8552"/>
              <a:gd name="adj2" fmla="val -89723"/>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cs typeface="Courier New" panose="02070309020205020404" pitchFamily="49" charset="0"/>
              </a:rPr>
              <a:t>Disk Capacity</a:t>
            </a:r>
          </a:p>
        </p:txBody>
      </p:sp>
      <p:sp>
        <p:nvSpPr>
          <p:cNvPr id="13" name="Rounded Rectangular Callout 12"/>
          <p:cNvSpPr/>
          <p:nvPr/>
        </p:nvSpPr>
        <p:spPr>
          <a:xfrm>
            <a:off x="6135189" y="5283674"/>
            <a:ext cx="979341" cy="1137747"/>
          </a:xfrm>
          <a:prstGeom prst="wedgeRoundRectCallout">
            <a:avLst>
              <a:gd name="adj1" fmla="val 8552"/>
              <a:gd name="adj2" fmla="val -89723"/>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cs typeface="Courier New" panose="02070309020205020404" pitchFamily="49" charset="0"/>
              </a:rPr>
              <a:t>Used Disk Capacity</a:t>
            </a:r>
          </a:p>
        </p:txBody>
      </p:sp>
      <p:sp>
        <p:nvSpPr>
          <p:cNvPr id="14" name="Rounded Rectangular Callout 13"/>
          <p:cNvSpPr/>
          <p:nvPr/>
        </p:nvSpPr>
        <p:spPr>
          <a:xfrm>
            <a:off x="7203078" y="5276114"/>
            <a:ext cx="1183277" cy="1137747"/>
          </a:xfrm>
          <a:prstGeom prst="wedgeRoundRectCallout">
            <a:avLst>
              <a:gd name="adj1" fmla="val -41126"/>
              <a:gd name="adj2" fmla="val -85855"/>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cs typeface="Courier New" panose="02070309020205020404" pitchFamily="49" charset="0"/>
              </a:rPr>
              <a:t>Remaining Disk Capacity</a:t>
            </a:r>
          </a:p>
        </p:txBody>
      </p:sp>
      <p:sp>
        <p:nvSpPr>
          <p:cNvPr id="15" name="Rounded Rectangular Callout 14"/>
          <p:cNvSpPr/>
          <p:nvPr/>
        </p:nvSpPr>
        <p:spPr>
          <a:xfrm>
            <a:off x="8501374" y="5283674"/>
            <a:ext cx="1183277" cy="1137747"/>
          </a:xfrm>
          <a:prstGeom prst="wedgeRoundRectCallout">
            <a:avLst>
              <a:gd name="adj1" fmla="val -41126"/>
              <a:gd name="adj2" fmla="val -85855"/>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cs typeface="Courier New" panose="02070309020205020404" pitchFamily="49" charset="0"/>
              </a:rPr>
              <a:t>Server where OSD disk is located</a:t>
            </a:r>
          </a:p>
        </p:txBody>
      </p:sp>
    </p:spTree>
    <p:extLst>
      <p:ext uri="{BB962C8B-B14F-4D97-AF65-F5344CB8AC3E}">
        <p14:creationId xmlns:p14="http://schemas.microsoft.com/office/powerpoint/2010/main" val="413873754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559812" y="984325"/>
            <a:ext cx="8965474" cy="5277508"/>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627993" y="7774"/>
            <a:ext cx="10515600" cy="1062860"/>
          </a:xfrm>
        </p:spPr>
        <p:txBody>
          <a:bodyPr>
            <a:normAutofit/>
          </a:bodyPr>
          <a:lstStyle/>
          <a:p>
            <a:r>
              <a:rPr lang="en-US" dirty="0" smtClean="0"/>
              <a:t>OSD Status</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38</a:t>
            </a:fld>
            <a:endParaRPr lang="en-US"/>
          </a:p>
        </p:txBody>
      </p:sp>
      <p:sp>
        <p:nvSpPr>
          <p:cNvPr id="5" name="Rounded Rectangle 4"/>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Monitoring Cluster Health</a:t>
            </a:r>
            <a:endParaRPr lang="en-US" dirty="0"/>
          </a:p>
        </p:txBody>
      </p:sp>
      <p:sp>
        <p:nvSpPr>
          <p:cNvPr id="17" name="Rounded Rectangle 16"/>
          <p:cNvSpPr/>
          <p:nvPr/>
        </p:nvSpPr>
        <p:spPr>
          <a:xfrm>
            <a:off x="744583" y="4284617"/>
            <a:ext cx="10998926" cy="2121949"/>
          </a:xfrm>
          <a:prstGeom prst="roundRect">
            <a:avLst>
              <a:gd name="adj" fmla="val 9171"/>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114300"/>
            <a:r>
              <a:rPr lang="en-US" sz="2800" b="1" dirty="0" smtClean="0"/>
              <a:t>Sources</a:t>
            </a:r>
          </a:p>
          <a:p>
            <a:pPr marL="457200" indent="-342900">
              <a:buFont typeface="Arial" panose="020B0604020202020204" pitchFamily="34" charset="0"/>
              <a:buChar char="•"/>
            </a:pPr>
            <a:r>
              <a:rPr lang="en-US" sz="2000" dirty="0" smtClean="0"/>
              <a:t>OSD </a:t>
            </a:r>
            <a:r>
              <a:rPr lang="en-US" sz="2000" dirty="0"/>
              <a:t>State from </a:t>
            </a:r>
            <a:r>
              <a:rPr lang="en-US" sz="2000" dirty="0">
                <a:latin typeface="Courier New" panose="02070309020205020404" pitchFamily="49" charset="0"/>
                <a:cs typeface="Courier New" panose="02070309020205020404" pitchFamily="49" charset="0"/>
              </a:rPr>
              <a:t>ceph osd dump -f </a:t>
            </a:r>
            <a:r>
              <a:rPr lang="en-US" sz="2000" dirty="0" err="1">
                <a:latin typeface="Courier New" panose="02070309020205020404" pitchFamily="49" charset="0"/>
                <a:cs typeface="Courier New" panose="02070309020205020404" pitchFamily="49" charset="0"/>
              </a:rPr>
              <a:t>json</a:t>
            </a:r>
            <a:r>
              <a:rPr lang="en-US" sz="2000" dirty="0">
                <a:latin typeface="Courier New" panose="02070309020205020404" pitchFamily="49" charset="0"/>
                <a:cs typeface="Courier New" panose="02070309020205020404" pitchFamily="49" charset="0"/>
              </a:rPr>
              <a:t>-pretty</a:t>
            </a:r>
          </a:p>
          <a:p>
            <a:pPr marL="457200" indent="-342900">
              <a:buFont typeface="Arial" panose="020B0604020202020204" pitchFamily="34" charset="0"/>
              <a:buChar char="•"/>
            </a:pPr>
            <a:r>
              <a:rPr lang="en-US" sz="2000" dirty="0" smtClean="0"/>
              <a:t>CRUSH </a:t>
            </a:r>
            <a:r>
              <a:rPr lang="en-US" sz="2000" dirty="0"/>
              <a:t>weight from </a:t>
            </a:r>
            <a:r>
              <a:rPr lang="en-US" sz="2000" dirty="0">
                <a:latin typeface="Courier New" panose="02070309020205020404" pitchFamily="49" charset="0"/>
                <a:cs typeface="Courier New" panose="02070309020205020404" pitchFamily="49" charset="0"/>
              </a:rPr>
              <a:t>Ceph osd tree –f </a:t>
            </a:r>
            <a:r>
              <a:rPr lang="en-US" sz="2000" dirty="0" err="1">
                <a:latin typeface="Courier New" panose="02070309020205020404" pitchFamily="49" charset="0"/>
                <a:cs typeface="Courier New" panose="02070309020205020404" pitchFamily="49" charset="0"/>
              </a:rPr>
              <a:t>json</a:t>
            </a:r>
            <a:r>
              <a:rPr lang="en-US" sz="2000" dirty="0">
                <a:latin typeface="Courier New" panose="02070309020205020404" pitchFamily="49" charset="0"/>
                <a:cs typeface="Courier New" panose="02070309020205020404" pitchFamily="49" charset="0"/>
              </a:rPr>
              <a:t>-pretty</a:t>
            </a:r>
          </a:p>
          <a:p>
            <a:pPr marL="457200" indent="-342900">
              <a:buFont typeface="Arial" panose="020B0604020202020204" pitchFamily="34" charset="0"/>
              <a:buChar char="•"/>
            </a:pPr>
            <a:r>
              <a:rPr lang="en-US" sz="2000" dirty="0"/>
              <a:t>Total capacity, used capacity, </a:t>
            </a:r>
            <a:r>
              <a:rPr lang="en-US" sz="2000" dirty="0" smtClean="0"/>
              <a:t>available </a:t>
            </a:r>
            <a:r>
              <a:rPr lang="en-US" sz="2000" dirty="0"/>
              <a:t>capacity from </a:t>
            </a:r>
            <a:r>
              <a:rPr lang="en-US" sz="2000" dirty="0">
                <a:latin typeface="Courier New" panose="02070309020205020404" pitchFamily="49" charset="0"/>
                <a:cs typeface="Courier New" panose="02070309020205020404" pitchFamily="49" charset="0"/>
              </a:rPr>
              <a:t>ceph </a:t>
            </a:r>
            <a:r>
              <a:rPr lang="en-US" sz="2000" dirty="0" err="1">
                <a:latin typeface="Courier New" panose="02070309020205020404" pitchFamily="49" charset="0"/>
                <a:cs typeface="Courier New" panose="02070309020205020404" pitchFamily="49" charset="0"/>
              </a:rPr>
              <a:t>pg</a:t>
            </a:r>
            <a:r>
              <a:rPr lang="en-US" sz="2000" dirty="0">
                <a:latin typeface="Courier New" panose="02070309020205020404" pitchFamily="49" charset="0"/>
                <a:cs typeface="Courier New" panose="02070309020205020404" pitchFamily="49" charset="0"/>
              </a:rPr>
              <a:t> dump </a:t>
            </a:r>
            <a:r>
              <a:rPr lang="en-US" sz="2000" dirty="0" err="1">
                <a:latin typeface="Courier New" panose="02070309020205020404" pitchFamily="49" charset="0"/>
                <a:cs typeface="Courier New" panose="02070309020205020404" pitchFamily="49" charset="0"/>
              </a:rPr>
              <a:t>osds</a:t>
            </a:r>
            <a:r>
              <a:rPr lang="en-US" sz="2000" dirty="0">
                <a:latin typeface="Courier New" panose="02070309020205020404" pitchFamily="49" charset="0"/>
                <a:cs typeface="Courier New" panose="02070309020205020404" pitchFamily="49" charset="0"/>
              </a:rPr>
              <a:t> -f </a:t>
            </a:r>
            <a:r>
              <a:rPr lang="en-US" sz="2000" dirty="0" err="1">
                <a:latin typeface="Courier New" panose="02070309020205020404" pitchFamily="49" charset="0"/>
                <a:cs typeface="Courier New" panose="02070309020205020404" pitchFamily="49" charset="0"/>
              </a:rPr>
              <a:t>json</a:t>
            </a:r>
            <a:r>
              <a:rPr lang="en-US" sz="2000" dirty="0">
                <a:latin typeface="Courier New" panose="02070309020205020404" pitchFamily="49" charset="0"/>
                <a:cs typeface="Courier New" panose="02070309020205020404" pitchFamily="49" charset="0"/>
              </a:rPr>
              <a:t>-pretty </a:t>
            </a:r>
          </a:p>
          <a:p>
            <a:pPr marL="457200" indent="-342900">
              <a:buFont typeface="Arial" panose="020B0604020202020204" pitchFamily="34" charset="0"/>
              <a:buChar char="•"/>
            </a:pPr>
            <a:r>
              <a:rPr lang="en-US" sz="2000" dirty="0"/>
              <a:t>% </a:t>
            </a:r>
            <a:r>
              <a:rPr lang="en-US" sz="2000" dirty="0" smtClean="0"/>
              <a:t>Used </a:t>
            </a:r>
            <a:r>
              <a:rPr lang="en-US" sz="2000" dirty="0"/>
              <a:t>capacity calculated: </a:t>
            </a:r>
            <a:r>
              <a:rPr lang="en-US" sz="2000" dirty="0" smtClean="0"/>
              <a:t>available </a:t>
            </a:r>
            <a:r>
              <a:rPr lang="en-US" sz="2000" dirty="0"/>
              <a:t>capacity/total capacity</a:t>
            </a:r>
          </a:p>
          <a:p>
            <a:pPr marL="457200" indent="-342900">
              <a:buFont typeface="Arial" panose="020B0604020202020204" pitchFamily="34" charset="0"/>
              <a:buChar char="•"/>
            </a:pPr>
            <a:r>
              <a:rPr lang="en-US" sz="2000" dirty="0" smtClean="0"/>
              <a:t>VSM state, server</a:t>
            </a:r>
            <a:r>
              <a:rPr lang="en-US" sz="2000" dirty="0"/>
              <a:t>, storage group, zone from </a:t>
            </a:r>
            <a:r>
              <a:rPr lang="en-US" sz="2000" dirty="0" smtClean="0"/>
              <a:t>VSM</a:t>
            </a:r>
            <a:endParaRPr lang="en-US" sz="2000" dirty="0"/>
          </a:p>
        </p:txBody>
      </p:sp>
    </p:spTree>
    <p:extLst>
      <p:ext uri="{BB962C8B-B14F-4D97-AF65-F5344CB8AC3E}">
        <p14:creationId xmlns:p14="http://schemas.microsoft.com/office/powerpoint/2010/main" val="330435809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 Status</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39</a:t>
            </a:fld>
            <a:endParaRPr lang="en-US"/>
          </a:p>
        </p:txBody>
      </p:sp>
      <p:sp>
        <p:nvSpPr>
          <p:cNvPr id="5" name="Rounded Rectangle 4"/>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Monitoring Cluster Health</a:t>
            </a:r>
            <a:endParaRPr lang="en-US" dirty="0"/>
          </a:p>
        </p:txBody>
      </p:sp>
      <p:pic>
        <p:nvPicPr>
          <p:cNvPr id="6" name="Picture 5"/>
          <p:cNvPicPr>
            <a:picLocks noChangeAspect="1"/>
          </p:cNvPicPr>
          <p:nvPr/>
        </p:nvPicPr>
        <p:blipFill>
          <a:blip r:embed="rId2"/>
          <a:stretch>
            <a:fillRect/>
          </a:stretch>
        </p:blipFill>
        <p:spPr>
          <a:xfrm>
            <a:off x="1933882" y="984325"/>
            <a:ext cx="7903822" cy="5275056"/>
          </a:xfrm>
          <a:prstGeom prst="rect">
            <a:avLst/>
          </a:prstGeom>
          <a:effectLst>
            <a:outerShdw blurRad="50800" dist="38100" dir="2700000" algn="tl" rotWithShape="0">
              <a:prstClr val="black">
                <a:alpha val="40000"/>
              </a:prstClr>
            </a:outerShdw>
          </a:effectLst>
        </p:spPr>
      </p:pic>
      <p:sp>
        <p:nvSpPr>
          <p:cNvPr id="7" name="Rounded Rectangle 6"/>
          <p:cNvSpPr/>
          <p:nvPr/>
        </p:nvSpPr>
        <p:spPr>
          <a:xfrm>
            <a:off x="5604942" y="1682345"/>
            <a:ext cx="5538651" cy="875925"/>
          </a:xfrm>
          <a:prstGeom prst="roundRect">
            <a:avLst>
              <a:gd name="adj" fmla="val 9171"/>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114300"/>
            <a:r>
              <a:rPr lang="en-US" sz="2800" dirty="0" smtClean="0"/>
              <a:t>Source of all ceph data on this page: </a:t>
            </a:r>
            <a:br>
              <a:rPr lang="en-US" sz="2800" dirty="0" smtClean="0"/>
            </a:br>
            <a:r>
              <a:rPr lang="en-US" sz="2800" dirty="0" smtClean="0">
                <a:latin typeface="Courier New" panose="02070309020205020404" pitchFamily="49" charset="0"/>
                <a:cs typeface="Courier New" panose="02070309020205020404" pitchFamily="49" charset="0"/>
              </a:rPr>
              <a:t>ceph status </a:t>
            </a:r>
            <a:r>
              <a:rPr lang="en-US" sz="2800" dirty="0">
                <a:latin typeface="Courier New" panose="02070309020205020404" pitchFamily="49" charset="0"/>
                <a:cs typeface="Courier New" panose="02070309020205020404" pitchFamily="49" charset="0"/>
              </a:rPr>
              <a:t>–f </a:t>
            </a:r>
            <a:r>
              <a:rPr lang="en-US" sz="2800" dirty="0" err="1" smtClean="0">
                <a:latin typeface="Courier New" panose="02070309020205020404" pitchFamily="49" charset="0"/>
                <a:cs typeface="Courier New" panose="02070309020205020404" pitchFamily="49" charset="0"/>
              </a:rPr>
              <a:t>json</a:t>
            </a:r>
            <a:r>
              <a:rPr lang="en-US" sz="2800" dirty="0" smtClean="0"/>
              <a:t> </a:t>
            </a:r>
            <a:endParaRPr lang="en-US" sz="2800" dirty="0"/>
          </a:p>
        </p:txBody>
      </p:sp>
    </p:spTree>
    <p:extLst>
      <p:ext uri="{BB962C8B-B14F-4D97-AF65-F5344CB8AC3E}">
        <p14:creationId xmlns:p14="http://schemas.microsoft.com/office/powerpoint/2010/main" val="310788871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smtClean="0"/>
              <a:t>Intel </a:t>
            </a:r>
            <a:r>
              <a:rPr lang="en-US" dirty="0" smtClean="0"/>
              <a:t>NDA </a:t>
            </a:r>
            <a:r>
              <a:rPr lang="en-US" dirty="0" smtClean="0"/>
              <a:t>– Virtual Storage Manager 0.5</a:t>
            </a:r>
          </a:p>
        </p:txBody>
      </p:sp>
      <p:sp>
        <p:nvSpPr>
          <p:cNvPr id="6" name="Slide Number Placeholder 5"/>
          <p:cNvSpPr>
            <a:spLocks noGrp="1"/>
          </p:cNvSpPr>
          <p:nvPr>
            <p:ph type="sldNum" sz="quarter" idx="12"/>
          </p:nvPr>
        </p:nvSpPr>
        <p:spPr/>
        <p:txBody>
          <a:bodyPr/>
          <a:lstStyle/>
          <a:p>
            <a:fld id="{BDCAA40D-665B-4853-BBC7-ECCA0561EC9E}" type="slidenum">
              <a:rPr lang="en-US" smtClean="0"/>
              <a:t>4</a:t>
            </a:fld>
            <a:endParaRPr lang="en-US"/>
          </a:p>
        </p:txBody>
      </p:sp>
      <p:sp>
        <p:nvSpPr>
          <p:cNvPr id="7" name="TextBox 6"/>
          <p:cNvSpPr txBox="1"/>
          <p:nvPr/>
        </p:nvSpPr>
        <p:spPr>
          <a:xfrm>
            <a:off x="3535203" y="2508069"/>
            <a:ext cx="5121595" cy="769441"/>
          </a:xfrm>
          <a:prstGeom prst="rect">
            <a:avLst/>
          </a:prstGeom>
          <a:noFill/>
        </p:spPr>
        <p:txBody>
          <a:bodyPr wrap="none" rtlCol="0">
            <a:spAutoFit/>
          </a:bodyPr>
          <a:lstStyle/>
          <a:p>
            <a:pPr algn="ctr"/>
            <a:r>
              <a:rPr lang="en-US" sz="4400" dirty="0" smtClean="0"/>
              <a:t>Part 1: VSM Concepts</a:t>
            </a:r>
            <a:endParaRPr lang="en-US" sz="4400" dirty="0"/>
          </a:p>
        </p:txBody>
      </p:sp>
    </p:spTree>
    <p:extLst>
      <p:ext uri="{BB962C8B-B14F-4D97-AF65-F5344CB8AC3E}">
        <p14:creationId xmlns:p14="http://schemas.microsoft.com/office/powerpoint/2010/main" val="81450672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993" y="7774"/>
            <a:ext cx="10515600" cy="684558"/>
          </a:xfrm>
        </p:spPr>
        <p:txBody>
          <a:bodyPr>
            <a:normAutofit fontScale="90000"/>
          </a:bodyPr>
          <a:lstStyle/>
          <a:p>
            <a:r>
              <a:rPr lang="en-US" dirty="0" smtClean="0"/>
              <a:t>PG Status</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40</a:t>
            </a:fld>
            <a:endParaRPr lang="en-US"/>
          </a:p>
        </p:txBody>
      </p:sp>
      <p:sp>
        <p:nvSpPr>
          <p:cNvPr id="5" name="Rounded Rectangle 4"/>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Monitoring Cluster Health</a:t>
            </a:r>
            <a:endParaRPr lang="en-US" dirty="0"/>
          </a:p>
        </p:txBody>
      </p:sp>
      <p:pic>
        <p:nvPicPr>
          <p:cNvPr id="6" name="Picture 5"/>
          <p:cNvPicPr>
            <a:picLocks noChangeAspect="1"/>
          </p:cNvPicPr>
          <p:nvPr/>
        </p:nvPicPr>
        <p:blipFill>
          <a:blip r:embed="rId2"/>
          <a:stretch>
            <a:fillRect/>
          </a:stretch>
        </p:blipFill>
        <p:spPr>
          <a:xfrm>
            <a:off x="2561805" y="898778"/>
            <a:ext cx="6885509" cy="5387649"/>
          </a:xfrm>
          <a:prstGeom prst="rect">
            <a:avLst/>
          </a:prstGeom>
          <a:effectLst>
            <a:outerShdw blurRad="50800" dist="38100" dir="2700000" algn="tl" rotWithShape="0">
              <a:prstClr val="black">
                <a:alpha val="40000"/>
              </a:prstClr>
            </a:outerShdw>
          </a:effectLst>
        </p:spPr>
      </p:pic>
      <p:sp>
        <p:nvSpPr>
          <p:cNvPr id="7" name="Rounded Rectangular Callout 6"/>
          <p:cNvSpPr/>
          <p:nvPr/>
        </p:nvSpPr>
        <p:spPr>
          <a:xfrm>
            <a:off x="431073" y="1179954"/>
            <a:ext cx="1976100" cy="597530"/>
          </a:xfrm>
          <a:prstGeom prst="wedgeRoundRectCallout">
            <a:avLst>
              <a:gd name="adj1" fmla="val 138583"/>
              <a:gd name="adj2" fmla="val 51623"/>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Degraded objects – missing replicas</a:t>
            </a:r>
          </a:p>
        </p:txBody>
      </p:sp>
      <p:sp>
        <p:nvSpPr>
          <p:cNvPr id="8" name="Rounded Rectangular Callout 7"/>
          <p:cNvSpPr/>
          <p:nvPr/>
        </p:nvSpPr>
        <p:spPr>
          <a:xfrm>
            <a:off x="431072" y="1870802"/>
            <a:ext cx="1976101" cy="643368"/>
          </a:xfrm>
          <a:prstGeom prst="wedgeRoundRectCallout">
            <a:avLst>
              <a:gd name="adj1" fmla="val 137763"/>
              <a:gd name="adj2" fmla="val -5215"/>
              <a:gd name="adj3" fmla="val 16667"/>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Unfound objects – missing data</a:t>
            </a:r>
          </a:p>
        </p:txBody>
      </p:sp>
      <p:sp>
        <p:nvSpPr>
          <p:cNvPr id="10" name="Rounded Rectangular Callout 9"/>
          <p:cNvSpPr/>
          <p:nvPr/>
        </p:nvSpPr>
        <p:spPr>
          <a:xfrm>
            <a:off x="431073" y="2595805"/>
            <a:ext cx="1976100" cy="468386"/>
          </a:xfrm>
          <a:prstGeom prst="wedgeRoundRectCallout">
            <a:avLst>
              <a:gd name="adj1" fmla="val 138951"/>
              <a:gd name="adj2" fmla="val 31342"/>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Client data</a:t>
            </a:r>
          </a:p>
        </p:txBody>
      </p:sp>
      <p:sp>
        <p:nvSpPr>
          <p:cNvPr id="11" name="Rounded Rectangular Callout 10"/>
          <p:cNvSpPr/>
          <p:nvPr/>
        </p:nvSpPr>
        <p:spPr>
          <a:xfrm>
            <a:off x="431073" y="3147705"/>
            <a:ext cx="1976100" cy="468386"/>
          </a:xfrm>
          <a:prstGeom prst="wedgeRoundRectCallout">
            <a:avLst>
              <a:gd name="adj1" fmla="val 137630"/>
              <a:gd name="adj2" fmla="val -52325"/>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Client data + replicas</a:t>
            </a:r>
          </a:p>
        </p:txBody>
      </p:sp>
      <p:sp>
        <p:nvSpPr>
          <p:cNvPr id="12" name="Rounded Rectangular Callout 11"/>
          <p:cNvSpPr/>
          <p:nvPr/>
        </p:nvSpPr>
        <p:spPr>
          <a:xfrm>
            <a:off x="431072" y="3699605"/>
            <a:ext cx="1976100" cy="585012"/>
          </a:xfrm>
          <a:prstGeom prst="wedgeRoundRectCallout">
            <a:avLst>
              <a:gd name="adj1" fmla="val 136308"/>
              <a:gd name="adj2" fmla="val -126012"/>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Remaining cluster capacity</a:t>
            </a:r>
          </a:p>
        </p:txBody>
      </p:sp>
      <p:sp>
        <p:nvSpPr>
          <p:cNvPr id="13" name="Rounded Rectangular Callout 12"/>
          <p:cNvSpPr/>
          <p:nvPr/>
        </p:nvSpPr>
        <p:spPr>
          <a:xfrm>
            <a:off x="431072" y="4368131"/>
            <a:ext cx="1976100" cy="585012"/>
          </a:xfrm>
          <a:prstGeom prst="wedgeRoundRectCallout">
            <a:avLst>
              <a:gd name="adj1" fmla="val 139613"/>
              <a:gd name="adj2" fmla="val -213095"/>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Total cluster capacity</a:t>
            </a:r>
          </a:p>
        </p:txBody>
      </p:sp>
      <p:sp>
        <p:nvSpPr>
          <p:cNvPr id="14" name="Rounded Rectangular Callout 13"/>
          <p:cNvSpPr/>
          <p:nvPr/>
        </p:nvSpPr>
        <p:spPr>
          <a:xfrm>
            <a:off x="9270273" y="2061845"/>
            <a:ext cx="2512424" cy="1321435"/>
          </a:xfrm>
          <a:prstGeom prst="wedgeRoundRectCallout">
            <a:avLst>
              <a:gd name="adj1" fmla="val -99685"/>
              <a:gd name="adj2" fmla="val -46598"/>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dirty="0" smtClean="0"/>
              <a:t>Summary of current PG states displayed here</a:t>
            </a:r>
          </a:p>
        </p:txBody>
      </p:sp>
    </p:spTree>
    <p:extLst>
      <p:ext uri="{BB962C8B-B14F-4D97-AF65-F5344CB8AC3E}">
        <p14:creationId xmlns:p14="http://schemas.microsoft.com/office/powerpoint/2010/main" val="10786837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MDS Status</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41</a:t>
            </a:fld>
            <a:endParaRPr lang="en-US"/>
          </a:p>
        </p:txBody>
      </p:sp>
      <p:sp>
        <p:nvSpPr>
          <p:cNvPr id="5" name="Rounded Rectangle 4"/>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Monitoring Cluster Health</a:t>
            </a:r>
            <a:endParaRPr lang="en-US" dirty="0"/>
          </a:p>
        </p:txBody>
      </p:sp>
      <p:pic>
        <p:nvPicPr>
          <p:cNvPr id="6" name="Picture 5"/>
          <p:cNvPicPr>
            <a:picLocks noChangeAspect="1"/>
          </p:cNvPicPr>
          <p:nvPr/>
        </p:nvPicPr>
        <p:blipFill>
          <a:blip r:embed="rId2"/>
          <a:stretch>
            <a:fillRect/>
          </a:stretch>
        </p:blipFill>
        <p:spPr>
          <a:xfrm>
            <a:off x="195898" y="1333334"/>
            <a:ext cx="11379789" cy="429317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8939516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42</a:t>
            </a:fld>
            <a:endParaRPr lang="en-US"/>
          </a:p>
        </p:txBody>
      </p:sp>
      <p:sp>
        <p:nvSpPr>
          <p:cNvPr id="6" name="Rounded Rectangle 5"/>
          <p:cNvSpPr/>
          <p:nvPr/>
        </p:nvSpPr>
        <p:spPr>
          <a:xfrm>
            <a:off x="4297680" y="2560320"/>
            <a:ext cx="3540034" cy="1789611"/>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Managing Servers</a:t>
            </a:r>
            <a:endParaRPr lang="en-US" sz="2800" dirty="0"/>
          </a:p>
        </p:txBody>
      </p:sp>
    </p:spTree>
    <p:extLst>
      <p:ext uri="{BB962C8B-B14F-4D97-AF65-F5344CB8AC3E}">
        <p14:creationId xmlns:p14="http://schemas.microsoft.com/office/powerpoint/2010/main" val="348408561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 Servers</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43</a:t>
            </a:fld>
            <a:endParaRPr lang="en-US"/>
          </a:p>
        </p:txBody>
      </p:sp>
      <p:sp>
        <p:nvSpPr>
          <p:cNvPr id="5" name="Rounded Rectangle 4"/>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Managing Servers</a:t>
            </a:r>
            <a:endParaRPr lang="en-US" dirty="0"/>
          </a:p>
        </p:txBody>
      </p:sp>
      <p:pic>
        <p:nvPicPr>
          <p:cNvPr id="6" name="Picture 5"/>
          <p:cNvPicPr>
            <a:picLocks noChangeAspect="1"/>
          </p:cNvPicPr>
          <p:nvPr/>
        </p:nvPicPr>
        <p:blipFill>
          <a:blip r:embed="rId2"/>
          <a:stretch>
            <a:fillRect/>
          </a:stretch>
        </p:blipFill>
        <p:spPr>
          <a:xfrm>
            <a:off x="1841862" y="1224650"/>
            <a:ext cx="9759587" cy="5057087"/>
          </a:xfrm>
          <a:prstGeom prst="rect">
            <a:avLst/>
          </a:prstGeom>
          <a:effectLst>
            <a:outerShdw blurRad="50800" dist="38100" dir="2700000" algn="tl" rotWithShape="0">
              <a:prstClr val="black">
                <a:alpha val="40000"/>
              </a:prstClr>
            </a:outerShdw>
          </a:effectLst>
        </p:spPr>
      </p:pic>
      <p:sp>
        <p:nvSpPr>
          <p:cNvPr id="7" name="Rounded Rectangular Callout 6"/>
          <p:cNvSpPr/>
          <p:nvPr/>
        </p:nvSpPr>
        <p:spPr>
          <a:xfrm>
            <a:off x="7189638" y="1211464"/>
            <a:ext cx="1811688" cy="699398"/>
          </a:xfrm>
          <a:prstGeom prst="wedgeRoundRectCallout">
            <a:avLst>
              <a:gd name="adj1" fmla="val -6598"/>
              <a:gd name="adj2" fmla="val 4518"/>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Server Operations</a:t>
            </a:r>
          </a:p>
        </p:txBody>
      </p:sp>
      <p:sp>
        <p:nvSpPr>
          <p:cNvPr id="13" name="Rounded Rectangular Callout 12"/>
          <p:cNvSpPr/>
          <p:nvPr/>
        </p:nvSpPr>
        <p:spPr>
          <a:xfrm>
            <a:off x="8013421" y="6018279"/>
            <a:ext cx="1297817" cy="738052"/>
          </a:xfrm>
          <a:prstGeom prst="wedgeRoundRectCallout">
            <a:avLst>
              <a:gd name="adj1" fmla="val 7869"/>
              <a:gd name="adj2" fmla="val -144193"/>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Disks on server</a:t>
            </a:r>
          </a:p>
        </p:txBody>
      </p:sp>
      <p:sp>
        <p:nvSpPr>
          <p:cNvPr id="14" name="Rounded Rectangular Callout 13"/>
          <p:cNvSpPr/>
          <p:nvPr/>
        </p:nvSpPr>
        <p:spPr>
          <a:xfrm>
            <a:off x="9426955" y="5652602"/>
            <a:ext cx="1366913" cy="1082017"/>
          </a:xfrm>
          <a:prstGeom prst="wedgeRoundRectCallout">
            <a:avLst>
              <a:gd name="adj1" fmla="val -23044"/>
              <a:gd name="adj2" fmla="val -81263"/>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Monitor process running</a:t>
            </a:r>
          </a:p>
        </p:txBody>
      </p:sp>
      <p:sp>
        <p:nvSpPr>
          <p:cNvPr id="19" name="Rounded Rectangular Callout 18"/>
          <p:cNvSpPr/>
          <p:nvPr/>
        </p:nvSpPr>
        <p:spPr>
          <a:xfrm>
            <a:off x="11209534" y="2563901"/>
            <a:ext cx="931985" cy="738052"/>
          </a:xfrm>
          <a:prstGeom prst="wedgeRoundRectCallout">
            <a:avLst>
              <a:gd name="adj1" fmla="val -43683"/>
              <a:gd name="adj2" fmla="val 121469"/>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Server Status</a:t>
            </a:r>
          </a:p>
        </p:txBody>
      </p:sp>
      <p:sp>
        <p:nvSpPr>
          <p:cNvPr id="20" name="Rounded Rectangle 19"/>
          <p:cNvSpPr/>
          <p:nvPr/>
        </p:nvSpPr>
        <p:spPr>
          <a:xfrm>
            <a:off x="5336876" y="2672820"/>
            <a:ext cx="3114793" cy="3244654"/>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ular Callout 10"/>
          <p:cNvSpPr/>
          <p:nvPr/>
        </p:nvSpPr>
        <p:spPr>
          <a:xfrm>
            <a:off x="5318791" y="5087815"/>
            <a:ext cx="2203613" cy="1405059"/>
          </a:xfrm>
          <a:prstGeom prst="wedgeRoundRectCallout">
            <a:avLst>
              <a:gd name="adj1" fmla="val -8846"/>
              <a:gd name="adj2" fmla="val -5877"/>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Management, public (client-side) and cluster-side IP addresses</a:t>
            </a:r>
          </a:p>
        </p:txBody>
      </p:sp>
      <p:sp>
        <p:nvSpPr>
          <p:cNvPr id="21" name="Left Brace 20"/>
          <p:cNvSpPr/>
          <p:nvPr/>
        </p:nvSpPr>
        <p:spPr>
          <a:xfrm rot="5400000">
            <a:off x="7967574" y="-1142142"/>
            <a:ext cx="254419" cy="6646983"/>
          </a:xfrm>
          <a:prstGeom prst="leftBrace">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ounded Rectangular Callout 15"/>
          <p:cNvSpPr/>
          <p:nvPr/>
        </p:nvSpPr>
        <p:spPr>
          <a:xfrm>
            <a:off x="10909585" y="5362222"/>
            <a:ext cx="1270319" cy="1144702"/>
          </a:xfrm>
          <a:prstGeom prst="wedgeRoundRectCallout">
            <a:avLst>
              <a:gd name="adj1" fmla="val -77108"/>
              <a:gd name="adj2" fmla="val -63799"/>
              <a:gd name="adj3" fmla="val 16667"/>
            </a:avLst>
          </a:prstGeom>
          <a:solidFill>
            <a:srgbClr val="FF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 </a:t>
            </a:r>
            <a:r>
              <a:rPr lang="en-US" sz="1400" dirty="0" smtClean="0">
                <a:solidFill>
                  <a:schemeClr val="tx1"/>
                </a:solidFill>
              </a:rPr>
              <a:t>One Zone with server-level replication</a:t>
            </a:r>
          </a:p>
        </p:txBody>
      </p:sp>
    </p:spTree>
    <p:extLst>
      <p:ext uri="{BB962C8B-B14F-4D97-AF65-F5344CB8AC3E}">
        <p14:creationId xmlns:p14="http://schemas.microsoft.com/office/powerpoint/2010/main" val="174040782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73561486"/>
              </p:ext>
            </p:extLst>
          </p:nvPr>
        </p:nvGraphicFramePr>
        <p:xfrm>
          <a:off x="178052" y="3475036"/>
          <a:ext cx="4040376" cy="32004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263309"/>
                <a:gridCol w="1828800"/>
                <a:gridCol w="948267"/>
              </a:tblGrid>
              <a:tr h="391522">
                <a:tc>
                  <a:txBody>
                    <a:bodyPr/>
                    <a:lstStyle/>
                    <a:p>
                      <a:r>
                        <a:rPr lang="en-US" sz="1200" dirty="0" smtClean="0"/>
                        <a:t>Server</a:t>
                      </a:r>
                    </a:p>
                    <a:p>
                      <a:r>
                        <a:rPr lang="en-US" sz="1200" dirty="0" smtClean="0"/>
                        <a:t>Operation</a:t>
                      </a:r>
                      <a:endParaRPr lang="en-US" sz="1200" dirty="0"/>
                    </a:p>
                  </a:txBody>
                  <a:tcPr/>
                </a:tc>
                <a:tc>
                  <a:txBody>
                    <a:bodyPr/>
                    <a:lstStyle/>
                    <a:p>
                      <a:endParaRPr lang="en-US" sz="1200" dirty="0" smtClean="0"/>
                    </a:p>
                    <a:p>
                      <a:r>
                        <a:rPr lang="en-US" sz="1200" dirty="0" smtClean="0"/>
                        <a:t>Description</a:t>
                      </a:r>
                      <a:endParaRPr lang="en-US" sz="1200" dirty="0"/>
                    </a:p>
                  </a:txBody>
                  <a:tcPr/>
                </a:tc>
                <a:tc>
                  <a:txBody>
                    <a:bodyPr/>
                    <a:lstStyle/>
                    <a:p>
                      <a:r>
                        <a:rPr lang="en-US" sz="1200" dirty="0" smtClean="0"/>
                        <a:t>Required</a:t>
                      </a:r>
                      <a:r>
                        <a:rPr lang="en-US" sz="1200" baseline="0" dirty="0" smtClean="0"/>
                        <a:t> </a:t>
                      </a:r>
                      <a:r>
                        <a:rPr lang="en-US" sz="1200" dirty="0" smtClean="0"/>
                        <a:t>Server State</a:t>
                      </a:r>
                      <a:endParaRPr lang="en-US" sz="1200" dirty="0"/>
                    </a:p>
                  </a:txBody>
                  <a:tcPr/>
                </a:tc>
              </a:tr>
              <a:tr h="3454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Add Server</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t>Selected servers OSDs are added to cluster</a:t>
                      </a:r>
                    </a:p>
                  </a:txBody>
                  <a:tcPr/>
                </a:tc>
                <a:tc>
                  <a:txBody>
                    <a:bodyPr/>
                    <a:lstStyle/>
                    <a:p>
                      <a:r>
                        <a:rPr lang="en-US" sz="1200" b="1" dirty="0" smtClean="0"/>
                        <a:t>Available</a:t>
                      </a:r>
                      <a:endParaRPr lang="en-US" sz="1200" b="1" dirty="0"/>
                    </a:p>
                  </a:txBody>
                  <a:tcPr/>
                </a:tc>
              </a:tr>
              <a:tr h="2096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Remove Server</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t>Selected servers OSDs are removed from cluster</a:t>
                      </a:r>
                    </a:p>
                  </a:txBody>
                  <a:tcPr/>
                </a:tc>
                <a:tc>
                  <a:txBody>
                    <a:bodyPr/>
                    <a:lstStyle/>
                    <a:p>
                      <a:r>
                        <a:rPr lang="en-US" sz="1200" b="1" dirty="0" smtClean="0"/>
                        <a:t>Active</a:t>
                      </a:r>
                    </a:p>
                    <a:p>
                      <a:r>
                        <a:rPr lang="en-US" sz="1200" b="1" dirty="0" smtClean="0"/>
                        <a:t>Stopped</a:t>
                      </a:r>
                      <a:endParaRPr lang="en-US" sz="1200" b="1" dirty="0"/>
                    </a:p>
                  </a:txBody>
                  <a:tcPr/>
                </a:tc>
              </a:tr>
              <a:tr h="3454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Stop Server</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t>Selected servers OSDs are stopped</a:t>
                      </a:r>
                    </a:p>
                  </a:txBody>
                  <a:tcPr/>
                </a:tc>
                <a:tc>
                  <a:txBody>
                    <a:bodyPr/>
                    <a:lstStyle/>
                    <a:p>
                      <a:r>
                        <a:rPr lang="en-US" sz="1200" b="1" dirty="0" smtClean="0"/>
                        <a:t>Active</a:t>
                      </a:r>
                      <a:endParaRPr lang="en-US" sz="1200" b="1" dirty="0"/>
                    </a:p>
                  </a:txBody>
                  <a:tcPr/>
                </a:tc>
              </a:tr>
              <a:tr h="3454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Start Server</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t>Selected servers OSDs are started</a:t>
                      </a:r>
                    </a:p>
                  </a:txBody>
                  <a:tcPr/>
                </a:tc>
                <a:tc>
                  <a:txBody>
                    <a:bodyPr/>
                    <a:lstStyle/>
                    <a:p>
                      <a:r>
                        <a:rPr lang="en-US" sz="1200" b="1" dirty="0" smtClean="0"/>
                        <a:t>Stopped</a:t>
                      </a:r>
                      <a:endParaRPr lang="en-US" sz="1200" b="1" dirty="0"/>
                    </a:p>
                  </a:txBody>
                  <a:tcPr/>
                </a:tc>
              </a:tr>
              <a:tr h="2303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Add Monitor</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t>Selected servers monitor daemon is started</a:t>
                      </a:r>
                    </a:p>
                  </a:txBody>
                  <a:tcPr/>
                </a:tc>
                <a:tc>
                  <a:txBody>
                    <a:bodyPr/>
                    <a:lstStyle/>
                    <a:p>
                      <a:r>
                        <a:rPr lang="en-US" sz="1200" b="1" dirty="0" smtClean="0"/>
                        <a:t>Active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Available</a:t>
                      </a:r>
                    </a:p>
                  </a:txBody>
                  <a:tcPr/>
                </a:tc>
              </a:tr>
              <a:tr h="2303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Remove Monitor</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t>Selected servers monitor  daemon is stopped</a:t>
                      </a:r>
                    </a:p>
                  </a:txBody>
                  <a:tcPr/>
                </a:tc>
                <a:tc>
                  <a:txBody>
                    <a:bodyPr/>
                    <a:lstStyle/>
                    <a:p>
                      <a:r>
                        <a:rPr lang="en-US" sz="1200" b="1" dirty="0" smtClean="0"/>
                        <a:t>Active</a:t>
                      </a:r>
                      <a:endParaRPr lang="en-US" sz="1200" b="1" dirty="0"/>
                    </a:p>
                  </a:txBody>
                  <a:tcPr/>
                </a:tc>
              </a:tr>
            </a:tbl>
          </a:graphicData>
        </a:graphic>
      </p:graphicFrame>
      <p:sp>
        <p:nvSpPr>
          <p:cNvPr id="2" name="Title 1"/>
          <p:cNvSpPr>
            <a:spLocks noGrp="1"/>
          </p:cNvSpPr>
          <p:nvPr>
            <p:ph type="title"/>
          </p:nvPr>
        </p:nvSpPr>
        <p:spPr/>
        <p:txBody>
          <a:bodyPr/>
          <a:lstStyle/>
          <a:p>
            <a:r>
              <a:rPr lang="en-US" dirty="0" smtClean="0"/>
              <a:t>VSM Server State</a:t>
            </a:r>
            <a:endParaRPr lang="en-US" dirty="0"/>
          </a:p>
        </p:txBody>
      </p:sp>
      <p:sp>
        <p:nvSpPr>
          <p:cNvPr id="4" name="Footer Placeholder 3"/>
          <p:cNvSpPr>
            <a:spLocks noGrp="1"/>
          </p:cNvSpPr>
          <p:nvPr>
            <p:ph type="ftr" sz="quarter" idx="11"/>
          </p:nvPr>
        </p:nvSpPr>
        <p:spPr/>
        <p:txBody>
          <a:bodyPr/>
          <a:lstStyle/>
          <a:p>
            <a:r>
              <a:rPr lang="en-US" smtClean="0"/>
              <a:t>Intel Confidential – Virtual Storage Manager 0.5</a:t>
            </a:r>
            <a:endParaRPr lang="en-US" dirty="0"/>
          </a:p>
        </p:txBody>
      </p:sp>
      <p:sp>
        <p:nvSpPr>
          <p:cNvPr id="5" name="Slide Number Placeholder 4"/>
          <p:cNvSpPr>
            <a:spLocks noGrp="1"/>
          </p:cNvSpPr>
          <p:nvPr>
            <p:ph type="sldNum" sz="quarter" idx="12"/>
          </p:nvPr>
        </p:nvSpPr>
        <p:spPr/>
        <p:txBody>
          <a:bodyPr/>
          <a:lstStyle/>
          <a:p>
            <a:fld id="{BDCAA40D-665B-4853-BBC7-ECCA0561EC9E}" type="slidenum">
              <a:rPr lang="en-US" smtClean="0"/>
              <a:t>44</a:t>
            </a:fld>
            <a:endParaRPr lang="en-US"/>
          </a:p>
        </p:txBody>
      </p:sp>
      <p:pic>
        <p:nvPicPr>
          <p:cNvPr id="7" name="Picture 6"/>
          <p:cNvPicPr>
            <a:picLocks noChangeAspect="1"/>
          </p:cNvPicPr>
          <p:nvPr/>
        </p:nvPicPr>
        <p:blipFill>
          <a:blip r:embed="rId2"/>
          <a:stretch>
            <a:fillRect/>
          </a:stretch>
        </p:blipFill>
        <p:spPr>
          <a:xfrm>
            <a:off x="3768487" y="453247"/>
            <a:ext cx="8423513" cy="5060616"/>
          </a:xfrm>
          <a:prstGeom prst="rect">
            <a:avLst/>
          </a:prstGeom>
        </p:spPr>
      </p:pic>
      <p:sp>
        <p:nvSpPr>
          <p:cNvPr id="10" name="TextBox 9"/>
          <p:cNvSpPr txBox="1"/>
          <p:nvPr/>
        </p:nvSpPr>
        <p:spPr>
          <a:xfrm>
            <a:off x="1103080" y="2961934"/>
            <a:ext cx="2438809" cy="461665"/>
          </a:xfrm>
          <a:prstGeom prst="rect">
            <a:avLst/>
          </a:prstGeom>
          <a:noFill/>
        </p:spPr>
        <p:txBody>
          <a:bodyPr wrap="none" rtlCol="0">
            <a:spAutoFit/>
          </a:bodyPr>
          <a:lstStyle/>
          <a:p>
            <a:r>
              <a:rPr lang="en-US" sz="2400" u="sng" dirty="0" smtClean="0"/>
              <a:t>Server Operations</a:t>
            </a:r>
            <a:endParaRPr lang="en-US" sz="2400" u="sng" dirty="0"/>
          </a:p>
        </p:txBody>
      </p:sp>
      <p:sp>
        <p:nvSpPr>
          <p:cNvPr id="11" name="Rounded Rectangle 10"/>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Managing Servers</a:t>
            </a:r>
            <a:endParaRPr lang="en-US" dirty="0"/>
          </a:p>
        </p:txBody>
      </p:sp>
    </p:spTree>
    <p:extLst>
      <p:ext uri="{BB962C8B-B14F-4D97-AF65-F5344CB8AC3E}">
        <p14:creationId xmlns:p14="http://schemas.microsoft.com/office/powerpoint/2010/main" val="182905621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993" y="7773"/>
            <a:ext cx="10515600" cy="699763"/>
          </a:xfrm>
        </p:spPr>
        <p:txBody>
          <a:bodyPr/>
          <a:lstStyle/>
          <a:p>
            <a:r>
              <a:rPr lang="en-US" dirty="0" smtClean="0"/>
              <a:t>Add Servers</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45</a:t>
            </a:fld>
            <a:endParaRPr lang="en-US"/>
          </a:p>
        </p:txBody>
      </p:sp>
      <p:pic>
        <p:nvPicPr>
          <p:cNvPr id="6" name="Picture 5"/>
          <p:cNvPicPr>
            <a:picLocks noChangeAspect="1"/>
          </p:cNvPicPr>
          <p:nvPr/>
        </p:nvPicPr>
        <p:blipFill>
          <a:blip r:embed="rId2"/>
          <a:stretch>
            <a:fillRect/>
          </a:stretch>
        </p:blipFill>
        <p:spPr>
          <a:xfrm>
            <a:off x="1704498" y="707536"/>
            <a:ext cx="9905820" cy="5189172"/>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1937680" y="2175606"/>
            <a:ext cx="7896225" cy="4305300"/>
          </a:xfrm>
          <a:prstGeom prst="rect">
            <a:avLst/>
          </a:prstGeom>
          <a:effectLst>
            <a:outerShdw blurRad="50800" dist="38100" dir="2700000" algn="tl" rotWithShape="0">
              <a:prstClr val="black">
                <a:alpha val="40000"/>
              </a:prstClr>
            </a:outerShdw>
          </a:effectLst>
        </p:spPr>
      </p:pic>
      <p:sp>
        <p:nvSpPr>
          <p:cNvPr id="8" name="Rounded Rectangle 7"/>
          <p:cNvSpPr/>
          <p:nvPr/>
        </p:nvSpPr>
        <p:spPr>
          <a:xfrm>
            <a:off x="4618892" y="1679795"/>
            <a:ext cx="1113023" cy="483842"/>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0691446" y="4821579"/>
            <a:ext cx="797169" cy="699989"/>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9050215" y="3978261"/>
            <a:ext cx="783690" cy="1097831"/>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9" idx="1"/>
            <a:endCxn id="10" idx="3"/>
          </p:cNvCxnSpPr>
          <p:nvPr/>
        </p:nvCxnSpPr>
        <p:spPr>
          <a:xfrm flipH="1" flipV="1">
            <a:off x="9833905" y="4527177"/>
            <a:ext cx="857541" cy="64439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2063261" y="4073743"/>
            <a:ext cx="366071" cy="1002350"/>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657408" y="3978261"/>
            <a:ext cx="1032930" cy="1002350"/>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ular Callout 14"/>
          <p:cNvSpPr/>
          <p:nvPr/>
        </p:nvSpPr>
        <p:spPr>
          <a:xfrm>
            <a:off x="5876056" y="905253"/>
            <a:ext cx="1297817" cy="738052"/>
          </a:xfrm>
          <a:prstGeom prst="wedgeRoundRectCallout">
            <a:avLst>
              <a:gd name="adj1" fmla="val -61283"/>
              <a:gd name="adj2" fmla="val 72180"/>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Add Server</a:t>
            </a:r>
          </a:p>
        </p:txBody>
      </p:sp>
      <p:sp>
        <p:nvSpPr>
          <p:cNvPr id="16" name="Rounded Rectangular Callout 15"/>
          <p:cNvSpPr/>
          <p:nvPr/>
        </p:nvSpPr>
        <p:spPr>
          <a:xfrm>
            <a:off x="10691446" y="3692769"/>
            <a:ext cx="1446077" cy="996462"/>
          </a:xfrm>
          <a:prstGeom prst="wedgeRoundRectCallout">
            <a:avLst>
              <a:gd name="adj1" fmla="val 4382"/>
              <a:gd name="adj2" fmla="val 68651"/>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Only valid servers are listed</a:t>
            </a:r>
          </a:p>
        </p:txBody>
      </p:sp>
      <p:sp>
        <p:nvSpPr>
          <p:cNvPr id="17" name="Rounded Rectangular Callout 16"/>
          <p:cNvSpPr/>
          <p:nvPr/>
        </p:nvSpPr>
        <p:spPr>
          <a:xfrm>
            <a:off x="2618413" y="4939577"/>
            <a:ext cx="1742410" cy="737104"/>
          </a:xfrm>
          <a:prstGeom prst="wedgeRoundRectCallout">
            <a:avLst>
              <a:gd name="adj1" fmla="val -60479"/>
              <a:gd name="adj2" fmla="val -59584"/>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Select servers to add</a:t>
            </a:r>
          </a:p>
        </p:txBody>
      </p:sp>
      <p:sp>
        <p:nvSpPr>
          <p:cNvPr id="18" name="Rounded Rectangular Callout 17"/>
          <p:cNvSpPr/>
          <p:nvPr/>
        </p:nvSpPr>
        <p:spPr>
          <a:xfrm>
            <a:off x="5014379" y="5243607"/>
            <a:ext cx="2265456" cy="996462"/>
          </a:xfrm>
          <a:prstGeom prst="wedgeRoundRectCallout">
            <a:avLst>
              <a:gd name="adj1" fmla="val 27477"/>
              <a:gd name="adj2" fmla="val -72525"/>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Set zone </a:t>
            </a:r>
            <a:br>
              <a:rPr lang="en-US" sz="2000" dirty="0" smtClean="0"/>
            </a:br>
            <a:r>
              <a:rPr lang="en-US" sz="2000" dirty="0" smtClean="0"/>
              <a:t>(defaults to value in server manifest)</a:t>
            </a:r>
          </a:p>
        </p:txBody>
      </p:sp>
      <p:sp>
        <p:nvSpPr>
          <p:cNvPr id="5" name="Rounded Rectangle 4"/>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Managing Servers</a:t>
            </a:r>
            <a:endParaRPr lang="en-US" dirty="0"/>
          </a:p>
        </p:txBody>
      </p:sp>
      <p:cxnSp>
        <p:nvCxnSpPr>
          <p:cNvPr id="19" name="Elbow Connector 18"/>
          <p:cNvCxnSpPr>
            <a:stCxn id="15" idx="1"/>
            <a:endCxn id="17" idx="0"/>
          </p:cNvCxnSpPr>
          <p:nvPr/>
        </p:nvCxnSpPr>
        <p:spPr>
          <a:xfrm rot="10800000" flipV="1">
            <a:off x="3489618" y="1274279"/>
            <a:ext cx="2386438" cy="3665298"/>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ular Callout 21"/>
          <p:cNvSpPr/>
          <p:nvPr/>
        </p:nvSpPr>
        <p:spPr>
          <a:xfrm>
            <a:off x="7775705" y="4977537"/>
            <a:ext cx="1093533" cy="764301"/>
          </a:xfrm>
          <a:prstGeom prst="wedgeRoundRectCallout">
            <a:avLst>
              <a:gd name="adj1" fmla="val 61052"/>
              <a:gd name="adj2" fmla="val 96084"/>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Confirm</a:t>
            </a:r>
          </a:p>
        </p:txBody>
      </p:sp>
      <p:cxnSp>
        <p:nvCxnSpPr>
          <p:cNvPr id="26" name="Elbow Connector 25"/>
          <p:cNvCxnSpPr>
            <a:stCxn id="17" idx="3"/>
            <a:endCxn id="18" idx="1"/>
          </p:cNvCxnSpPr>
          <p:nvPr/>
        </p:nvCxnSpPr>
        <p:spPr>
          <a:xfrm>
            <a:off x="4360823" y="5308129"/>
            <a:ext cx="653556" cy="433709"/>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8" idx="3"/>
            <a:endCxn id="22" idx="1"/>
          </p:cNvCxnSpPr>
          <p:nvPr/>
        </p:nvCxnSpPr>
        <p:spPr>
          <a:xfrm flipV="1">
            <a:off x="7279835" y="5359688"/>
            <a:ext cx="495870" cy="382150"/>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ular Callout 22"/>
          <p:cNvSpPr/>
          <p:nvPr/>
        </p:nvSpPr>
        <p:spPr>
          <a:xfrm>
            <a:off x="2534402" y="5824866"/>
            <a:ext cx="2230379" cy="571046"/>
          </a:xfrm>
          <a:prstGeom prst="wedgeRoundRectCallout">
            <a:avLst>
              <a:gd name="adj1" fmla="val 60934"/>
              <a:gd name="adj2" fmla="val -32125"/>
              <a:gd name="adj3" fmla="val 16667"/>
            </a:avLst>
          </a:prstGeom>
          <a:solidFill>
            <a:srgbClr val="FF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One </a:t>
            </a:r>
            <a:r>
              <a:rPr lang="en-US" sz="1400" dirty="0" smtClean="0">
                <a:solidFill>
                  <a:schemeClr val="tx1"/>
                </a:solidFill>
              </a:rPr>
              <a:t>Zone with server-level replication</a:t>
            </a:r>
          </a:p>
        </p:txBody>
      </p:sp>
    </p:spTree>
    <p:extLst>
      <p:ext uri="{BB962C8B-B14F-4D97-AF65-F5344CB8AC3E}">
        <p14:creationId xmlns:p14="http://schemas.microsoft.com/office/powerpoint/2010/main" val="155451198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993" y="7773"/>
            <a:ext cx="10515600" cy="699763"/>
          </a:xfrm>
        </p:spPr>
        <p:txBody>
          <a:bodyPr/>
          <a:lstStyle/>
          <a:p>
            <a:r>
              <a:rPr lang="en-US" dirty="0" smtClean="0"/>
              <a:t>Remove Servers</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46</a:t>
            </a:fld>
            <a:endParaRPr lang="en-US"/>
          </a:p>
        </p:txBody>
      </p:sp>
      <p:pic>
        <p:nvPicPr>
          <p:cNvPr id="6" name="Picture 5"/>
          <p:cNvPicPr>
            <a:picLocks noChangeAspect="1"/>
          </p:cNvPicPr>
          <p:nvPr/>
        </p:nvPicPr>
        <p:blipFill>
          <a:blip r:embed="rId2"/>
          <a:stretch>
            <a:fillRect/>
          </a:stretch>
        </p:blipFill>
        <p:spPr>
          <a:xfrm>
            <a:off x="1704498" y="707536"/>
            <a:ext cx="9905820" cy="5189172"/>
          </a:xfrm>
          <a:prstGeom prst="rect">
            <a:avLst/>
          </a:prstGeom>
          <a:effectLst>
            <a:outerShdw blurRad="50800" dist="38100" dir="2700000" algn="tl" rotWithShape="0">
              <a:prstClr val="black">
                <a:alpha val="40000"/>
              </a:prstClr>
            </a:outerShdw>
          </a:effectLst>
        </p:spPr>
      </p:pic>
      <p:sp>
        <p:nvSpPr>
          <p:cNvPr id="8" name="Rounded Rectangle 7"/>
          <p:cNvSpPr/>
          <p:nvPr/>
        </p:nvSpPr>
        <p:spPr>
          <a:xfrm>
            <a:off x="5709134" y="1679795"/>
            <a:ext cx="1113023" cy="453805"/>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ular Callout 14"/>
          <p:cNvSpPr/>
          <p:nvPr/>
        </p:nvSpPr>
        <p:spPr>
          <a:xfrm>
            <a:off x="6966298" y="905253"/>
            <a:ext cx="1297817" cy="738052"/>
          </a:xfrm>
          <a:prstGeom prst="wedgeRoundRectCallout">
            <a:avLst>
              <a:gd name="adj1" fmla="val -61283"/>
              <a:gd name="adj2" fmla="val 72180"/>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Remove Server</a:t>
            </a:r>
          </a:p>
        </p:txBody>
      </p:sp>
      <p:pic>
        <p:nvPicPr>
          <p:cNvPr id="11" name="Picture 10"/>
          <p:cNvPicPr>
            <a:picLocks noChangeAspect="1"/>
          </p:cNvPicPr>
          <p:nvPr/>
        </p:nvPicPr>
        <p:blipFill>
          <a:blip r:embed="rId3"/>
          <a:stretch>
            <a:fillRect/>
          </a:stretch>
        </p:blipFill>
        <p:spPr>
          <a:xfrm>
            <a:off x="2369349" y="2232081"/>
            <a:ext cx="6441931" cy="4364389"/>
          </a:xfrm>
          <a:prstGeom prst="rect">
            <a:avLst/>
          </a:prstGeom>
          <a:effectLst>
            <a:outerShdw blurRad="50800" dist="38100" dir="2700000" algn="tl" rotWithShape="0">
              <a:prstClr val="black">
                <a:alpha val="40000"/>
              </a:prstClr>
            </a:outerShdw>
          </a:effectLst>
        </p:spPr>
      </p:pic>
      <p:sp>
        <p:nvSpPr>
          <p:cNvPr id="9" name="Rounded Rectangle 8"/>
          <p:cNvSpPr/>
          <p:nvPr/>
        </p:nvSpPr>
        <p:spPr>
          <a:xfrm>
            <a:off x="10705406" y="2602132"/>
            <a:ext cx="797169" cy="1571283"/>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8141677" y="3692769"/>
            <a:ext cx="468923" cy="1735016"/>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9" idx="1"/>
            <a:endCxn id="10" idx="3"/>
          </p:cNvCxnSpPr>
          <p:nvPr/>
        </p:nvCxnSpPr>
        <p:spPr>
          <a:xfrm flipH="1">
            <a:off x="8610600" y="3387774"/>
            <a:ext cx="2094806" cy="1172503"/>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2485290" y="3733775"/>
            <a:ext cx="360320" cy="1694009"/>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ular Callout 15"/>
          <p:cNvSpPr/>
          <p:nvPr/>
        </p:nvSpPr>
        <p:spPr>
          <a:xfrm>
            <a:off x="10745923" y="1499050"/>
            <a:ext cx="1446077" cy="996462"/>
          </a:xfrm>
          <a:prstGeom prst="wedgeRoundRectCallout">
            <a:avLst>
              <a:gd name="adj1" fmla="val 4382"/>
              <a:gd name="adj2" fmla="val 68651"/>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Only valid servers are listed</a:t>
            </a:r>
          </a:p>
        </p:txBody>
      </p:sp>
      <p:sp>
        <p:nvSpPr>
          <p:cNvPr id="17" name="Rounded Rectangular Callout 16"/>
          <p:cNvSpPr/>
          <p:nvPr/>
        </p:nvSpPr>
        <p:spPr>
          <a:xfrm>
            <a:off x="3098803" y="5447173"/>
            <a:ext cx="1446077" cy="996462"/>
          </a:xfrm>
          <a:prstGeom prst="wedgeRoundRectCallout">
            <a:avLst>
              <a:gd name="adj1" fmla="val -66958"/>
              <a:gd name="adj2" fmla="val -59584"/>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Select servers to remove</a:t>
            </a:r>
          </a:p>
        </p:txBody>
      </p:sp>
      <p:sp>
        <p:nvSpPr>
          <p:cNvPr id="24" name="Rounded Rectangle 23"/>
          <p:cNvSpPr/>
          <p:nvPr/>
        </p:nvSpPr>
        <p:spPr>
          <a:xfrm>
            <a:off x="10693410" y="4563477"/>
            <a:ext cx="797169" cy="347554"/>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a:stCxn id="24" idx="1"/>
            <a:endCxn id="10" idx="3"/>
          </p:cNvCxnSpPr>
          <p:nvPr/>
        </p:nvCxnSpPr>
        <p:spPr>
          <a:xfrm flipH="1" flipV="1">
            <a:off x="8610600" y="4560277"/>
            <a:ext cx="2082810" cy="17697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9" idx="3"/>
            <a:endCxn id="24" idx="3"/>
          </p:cNvCxnSpPr>
          <p:nvPr/>
        </p:nvCxnSpPr>
        <p:spPr>
          <a:xfrm flipH="1">
            <a:off x="11490579" y="3387774"/>
            <a:ext cx="11996" cy="1349480"/>
          </a:xfrm>
          <a:prstGeom prst="bentConnector3">
            <a:avLst>
              <a:gd name="adj1" fmla="val -1905635"/>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Managing Servers</a:t>
            </a:r>
            <a:endParaRPr lang="en-US" dirty="0"/>
          </a:p>
        </p:txBody>
      </p:sp>
      <p:cxnSp>
        <p:nvCxnSpPr>
          <p:cNvPr id="33" name="Elbow Connector 32"/>
          <p:cNvCxnSpPr>
            <a:stCxn id="17" idx="3"/>
            <a:endCxn id="36" idx="1"/>
          </p:cNvCxnSpPr>
          <p:nvPr/>
        </p:nvCxnSpPr>
        <p:spPr>
          <a:xfrm flipV="1">
            <a:off x="4544880" y="5659133"/>
            <a:ext cx="1882130" cy="286271"/>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ular Callout 35"/>
          <p:cNvSpPr/>
          <p:nvPr/>
        </p:nvSpPr>
        <p:spPr>
          <a:xfrm>
            <a:off x="6427010" y="5276982"/>
            <a:ext cx="1093533" cy="764301"/>
          </a:xfrm>
          <a:prstGeom prst="wedgeRoundRectCallout">
            <a:avLst>
              <a:gd name="adj1" fmla="val 65182"/>
              <a:gd name="adj2" fmla="val 59158"/>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Confirm</a:t>
            </a:r>
          </a:p>
        </p:txBody>
      </p:sp>
      <p:cxnSp>
        <p:nvCxnSpPr>
          <p:cNvPr id="39" name="Elbow Connector 38"/>
          <p:cNvCxnSpPr>
            <a:stCxn id="15" idx="1"/>
            <a:endCxn id="17" idx="0"/>
          </p:cNvCxnSpPr>
          <p:nvPr/>
        </p:nvCxnSpPr>
        <p:spPr>
          <a:xfrm rot="10800000" flipV="1">
            <a:off x="3821842" y="1274279"/>
            <a:ext cx="3144456" cy="4172894"/>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77447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993" y="7773"/>
            <a:ext cx="10515600" cy="699763"/>
          </a:xfrm>
        </p:spPr>
        <p:txBody>
          <a:bodyPr/>
          <a:lstStyle/>
          <a:p>
            <a:r>
              <a:rPr lang="en-US" dirty="0" smtClean="0"/>
              <a:t>Stop Servers</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47</a:t>
            </a:fld>
            <a:endParaRPr lang="en-US"/>
          </a:p>
        </p:txBody>
      </p:sp>
      <p:pic>
        <p:nvPicPr>
          <p:cNvPr id="6" name="Picture 5"/>
          <p:cNvPicPr>
            <a:picLocks noChangeAspect="1"/>
          </p:cNvPicPr>
          <p:nvPr/>
        </p:nvPicPr>
        <p:blipFill>
          <a:blip r:embed="rId3"/>
          <a:stretch>
            <a:fillRect/>
          </a:stretch>
        </p:blipFill>
        <p:spPr>
          <a:xfrm>
            <a:off x="1704498" y="707536"/>
            <a:ext cx="9905820" cy="5189172"/>
          </a:xfrm>
          <a:prstGeom prst="rect">
            <a:avLst/>
          </a:prstGeom>
          <a:effectLst>
            <a:outerShdw blurRad="50800" dist="38100" dir="2700000" algn="tl" rotWithShape="0">
              <a:prstClr val="black">
                <a:alpha val="40000"/>
              </a:prstClr>
            </a:outerShdw>
          </a:effectLst>
        </p:spPr>
      </p:pic>
      <p:sp>
        <p:nvSpPr>
          <p:cNvPr id="8" name="Rounded Rectangle 7"/>
          <p:cNvSpPr/>
          <p:nvPr/>
        </p:nvSpPr>
        <p:spPr>
          <a:xfrm>
            <a:off x="10375592" y="1753147"/>
            <a:ext cx="1113023" cy="344557"/>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ular Callout 14"/>
          <p:cNvSpPr/>
          <p:nvPr/>
        </p:nvSpPr>
        <p:spPr>
          <a:xfrm>
            <a:off x="8701780" y="777548"/>
            <a:ext cx="1297817" cy="738052"/>
          </a:xfrm>
          <a:prstGeom prst="wedgeRoundRectCallout">
            <a:avLst>
              <a:gd name="adj1" fmla="val 76017"/>
              <a:gd name="adj2" fmla="val 84887"/>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Stop Server</a:t>
            </a:r>
          </a:p>
        </p:txBody>
      </p:sp>
      <p:sp>
        <p:nvSpPr>
          <p:cNvPr id="17" name="Rounded Rectangular Callout 16"/>
          <p:cNvSpPr/>
          <p:nvPr/>
        </p:nvSpPr>
        <p:spPr>
          <a:xfrm>
            <a:off x="2592523" y="5171573"/>
            <a:ext cx="1446077" cy="996462"/>
          </a:xfrm>
          <a:prstGeom prst="wedgeRoundRectCallout">
            <a:avLst>
              <a:gd name="adj1" fmla="val -66958"/>
              <a:gd name="adj2" fmla="val -59584"/>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Select the servers to add</a:t>
            </a:r>
          </a:p>
        </p:txBody>
      </p:sp>
      <p:pic>
        <p:nvPicPr>
          <p:cNvPr id="11" name="Picture 10"/>
          <p:cNvPicPr>
            <a:picLocks noChangeAspect="1"/>
          </p:cNvPicPr>
          <p:nvPr/>
        </p:nvPicPr>
        <p:blipFill>
          <a:blip r:embed="rId4"/>
          <a:stretch>
            <a:fillRect/>
          </a:stretch>
        </p:blipFill>
        <p:spPr>
          <a:xfrm>
            <a:off x="2206212" y="2166726"/>
            <a:ext cx="6404388" cy="4354984"/>
          </a:xfrm>
          <a:prstGeom prst="rect">
            <a:avLst/>
          </a:prstGeom>
          <a:effectLst>
            <a:outerShdw blurRad="50800" dist="38100" dir="2700000" algn="tl" rotWithShape="0">
              <a:prstClr val="black">
                <a:alpha val="40000"/>
              </a:prstClr>
            </a:outerShdw>
          </a:effectLst>
        </p:spPr>
      </p:pic>
      <p:sp>
        <p:nvSpPr>
          <p:cNvPr id="9" name="Rounded Rectangle 8"/>
          <p:cNvSpPr/>
          <p:nvPr/>
        </p:nvSpPr>
        <p:spPr>
          <a:xfrm>
            <a:off x="10691446" y="2582081"/>
            <a:ext cx="797169" cy="1544442"/>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958668" y="3642084"/>
            <a:ext cx="553154" cy="1727084"/>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9" idx="1"/>
            <a:endCxn id="10" idx="3"/>
          </p:cNvCxnSpPr>
          <p:nvPr/>
        </p:nvCxnSpPr>
        <p:spPr>
          <a:xfrm flipH="1">
            <a:off x="8511822" y="3354302"/>
            <a:ext cx="2179624" cy="115132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2366549" y="3692769"/>
            <a:ext cx="256518" cy="1676399"/>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ular Callout 15"/>
          <p:cNvSpPr/>
          <p:nvPr/>
        </p:nvSpPr>
        <p:spPr>
          <a:xfrm>
            <a:off x="9276559" y="5644867"/>
            <a:ext cx="1446077" cy="996462"/>
          </a:xfrm>
          <a:prstGeom prst="wedgeRoundRectCallout">
            <a:avLst>
              <a:gd name="adj1" fmla="val 44916"/>
              <a:gd name="adj2" fmla="val -83114"/>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Only valid servers are listed</a:t>
            </a:r>
          </a:p>
        </p:txBody>
      </p:sp>
      <p:sp>
        <p:nvSpPr>
          <p:cNvPr id="24" name="Rounded Rectangle 23"/>
          <p:cNvSpPr/>
          <p:nvPr/>
        </p:nvSpPr>
        <p:spPr>
          <a:xfrm>
            <a:off x="10668152" y="4596947"/>
            <a:ext cx="797169" cy="927072"/>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Elbow Connector 25"/>
          <p:cNvCxnSpPr>
            <a:stCxn id="9" idx="3"/>
            <a:endCxn id="24" idx="3"/>
          </p:cNvCxnSpPr>
          <p:nvPr/>
        </p:nvCxnSpPr>
        <p:spPr>
          <a:xfrm flipH="1">
            <a:off x="11465321" y="3354302"/>
            <a:ext cx="23294" cy="1706181"/>
          </a:xfrm>
          <a:prstGeom prst="bentConnector3">
            <a:avLst>
              <a:gd name="adj1" fmla="val -981369"/>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ular Callout 27"/>
          <p:cNvSpPr/>
          <p:nvPr/>
        </p:nvSpPr>
        <p:spPr>
          <a:xfrm>
            <a:off x="2623067" y="5524019"/>
            <a:ext cx="1960656" cy="823071"/>
          </a:xfrm>
          <a:prstGeom prst="wedgeRoundRectCallout">
            <a:avLst>
              <a:gd name="adj1" fmla="val -53641"/>
              <a:gd name="adj2" fmla="val -71349"/>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Select server(s) </a:t>
            </a:r>
          </a:p>
          <a:p>
            <a:pPr algn="ctr"/>
            <a:r>
              <a:rPr lang="en-US" sz="2000" dirty="0" smtClean="0"/>
              <a:t>to stop</a:t>
            </a:r>
          </a:p>
        </p:txBody>
      </p:sp>
      <p:sp>
        <p:nvSpPr>
          <p:cNvPr id="5" name="Rounded Rectangle 4"/>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Managing Servers</a:t>
            </a:r>
            <a:endParaRPr lang="en-US" dirty="0"/>
          </a:p>
        </p:txBody>
      </p:sp>
      <p:sp>
        <p:nvSpPr>
          <p:cNvPr id="31" name="Rounded Rectangular Callout 30"/>
          <p:cNvSpPr/>
          <p:nvPr/>
        </p:nvSpPr>
        <p:spPr>
          <a:xfrm>
            <a:off x="6230006" y="4759718"/>
            <a:ext cx="1093533" cy="764301"/>
          </a:xfrm>
          <a:prstGeom prst="wedgeRoundRectCallout">
            <a:avLst>
              <a:gd name="adj1" fmla="val 84796"/>
              <a:gd name="adj2" fmla="val 121193"/>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Confirm</a:t>
            </a:r>
          </a:p>
        </p:txBody>
      </p:sp>
      <p:cxnSp>
        <p:nvCxnSpPr>
          <p:cNvPr id="32" name="Elbow Connector 31"/>
          <p:cNvCxnSpPr>
            <a:stCxn id="15" idx="1"/>
            <a:endCxn id="28" idx="0"/>
          </p:cNvCxnSpPr>
          <p:nvPr/>
        </p:nvCxnSpPr>
        <p:spPr>
          <a:xfrm rot="10800000" flipV="1">
            <a:off x="3603396" y="1146573"/>
            <a:ext cx="5098385" cy="4377445"/>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28" idx="3"/>
            <a:endCxn id="31" idx="1"/>
          </p:cNvCxnSpPr>
          <p:nvPr/>
        </p:nvCxnSpPr>
        <p:spPr>
          <a:xfrm flipV="1">
            <a:off x="4583723" y="5141869"/>
            <a:ext cx="1646283" cy="793686"/>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80891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Stop Server - Operation Completion</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48</a:t>
            </a:fld>
            <a:endParaRPr lang="en-US"/>
          </a:p>
        </p:txBody>
      </p:sp>
      <p:pic>
        <p:nvPicPr>
          <p:cNvPr id="5" name="Picture 4"/>
          <p:cNvPicPr>
            <a:picLocks noChangeAspect="1"/>
          </p:cNvPicPr>
          <p:nvPr/>
        </p:nvPicPr>
        <p:blipFill>
          <a:blip r:embed="rId2"/>
          <a:stretch>
            <a:fillRect/>
          </a:stretch>
        </p:blipFill>
        <p:spPr>
          <a:xfrm>
            <a:off x="5225114" y="3542871"/>
            <a:ext cx="2304488" cy="1694835"/>
          </a:xfrm>
          <a:prstGeom prst="rect">
            <a:avLst/>
          </a:prstGeom>
        </p:spPr>
      </p:pic>
      <p:pic>
        <p:nvPicPr>
          <p:cNvPr id="6" name="Picture 5"/>
          <p:cNvPicPr>
            <a:picLocks noChangeAspect="1"/>
          </p:cNvPicPr>
          <p:nvPr/>
        </p:nvPicPr>
        <p:blipFill>
          <a:blip r:embed="rId3"/>
          <a:stretch>
            <a:fillRect/>
          </a:stretch>
        </p:blipFill>
        <p:spPr>
          <a:xfrm>
            <a:off x="8338409" y="3542871"/>
            <a:ext cx="2314575" cy="1533525"/>
          </a:xfrm>
          <a:prstGeom prst="rect">
            <a:avLst/>
          </a:prstGeom>
        </p:spPr>
      </p:pic>
      <p:sp>
        <p:nvSpPr>
          <p:cNvPr id="7" name="Right Arrow 6"/>
          <p:cNvSpPr/>
          <p:nvPr/>
        </p:nvSpPr>
        <p:spPr>
          <a:xfrm>
            <a:off x="7616238" y="4434027"/>
            <a:ext cx="635535" cy="393473"/>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ular Callout 8"/>
          <p:cNvSpPr/>
          <p:nvPr/>
        </p:nvSpPr>
        <p:spPr>
          <a:xfrm>
            <a:off x="6224959" y="2016370"/>
            <a:ext cx="2746101" cy="1329516"/>
          </a:xfrm>
          <a:prstGeom prst="wedgeRoundRectCallout">
            <a:avLst>
              <a:gd name="adj1" fmla="val 12529"/>
              <a:gd name="adj2" fmla="val 137684"/>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Status transitions from Stopping to Stopped</a:t>
            </a:r>
          </a:p>
          <a:p>
            <a:pPr algn="ctr"/>
            <a:r>
              <a:rPr lang="en-US" sz="2000" dirty="0"/>
              <a:t>w</a:t>
            </a:r>
            <a:r>
              <a:rPr lang="en-US" sz="2000" dirty="0" smtClean="0"/>
              <a:t>hen operation is complete</a:t>
            </a:r>
          </a:p>
        </p:txBody>
      </p:sp>
      <p:pic>
        <p:nvPicPr>
          <p:cNvPr id="10" name="Picture 9"/>
          <p:cNvPicPr>
            <a:picLocks noChangeAspect="1"/>
          </p:cNvPicPr>
          <p:nvPr/>
        </p:nvPicPr>
        <p:blipFill>
          <a:blip r:embed="rId4"/>
          <a:stretch>
            <a:fillRect/>
          </a:stretch>
        </p:blipFill>
        <p:spPr>
          <a:xfrm>
            <a:off x="492368" y="1563284"/>
            <a:ext cx="3295650" cy="685800"/>
          </a:xfrm>
          <a:prstGeom prst="rect">
            <a:avLst/>
          </a:prstGeom>
        </p:spPr>
      </p:pic>
      <p:sp>
        <p:nvSpPr>
          <p:cNvPr id="11" name="Rounded Rectangular Callout 10"/>
          <p:cNvSpPr/>
          <p:nvPr/>
        </p:nvSpPr>
        <p:spPr>
          <a:xfrm>
            <a:off x="2001917" y="2934350"/>
            <a:ext cx="2746101" cy="823071"/>
          </a:xfrm>
          <a:prstGeom prst="wedgeRoundRectCallout">
            <a:avLst>
              <a:gd name="adj1" fmla="val -10951"/>
              <a:gd name="adj2" fmla="val -143989"/>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Starting the operation was successful…….</a:t>
            </a:r>
          </a:p>
        </p:txBody>
      </p:sp>
      <p:cxnSp>
        <p:nvCxnSpPr>
          <p:cNvPr id="12" name="Elbow Connector 11"/>
          <p:cNvCxnSpPr>
            <a:stCxn id="11" idx="3"/>
            <a:endCxn id="9" idx="1"/>
          </p:cNvCxnSpPr>
          <p:nvPr/>
        </p:nvCxnSpPr>
        <p:spPr>
          <a:xfrm flipV="1">
            <a:off x="4748018" y="2681128"/>
            <a:ext cx="1476941" cy="664758"/>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Managing Servers</a:t>
            </a:r>
            <a:endParaRPr lang="en-US" dirty="0"/>
          </a:p>
        </p:txBody>
      </p:sp>
    </p:spTree>
    <p:extLst>
      <p:ext uri="{BB962C8B-B14F-4D97-AF65-F5344CB8AC3E}">
        <p14:creationId xmlns:p14="http://schemas.microsoft.com/office/powerpoint/2010/main" val="5593431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463140" y="984325"/>
            <a:ext cx="10138310" cy="5349800"/>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a:xfrm>
            <a:off x="627993" y="7773"/>
            <a:ext cx="10515600" cy="699763"/>
          </a:xfrm>
        </p:spPr>
        <p:txBody>
          <a:bodyPr/>
          <a:lstStyle/>
          <a:p>
            <a:r>
              <a:rPr lang="en-US" dirty="0" smtClean="0"/>
              <a:t>Start Servers</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49</a:t>
            </a:fld>
            <a:endParaRPr lang="en-US"/>
          </a:p>
        </p:txBody>
      </p:sp>
      <p:sp>
        <p:nvSpPr>
          <p:cNvPr id="5" name="Rounded Rectangle 4"/>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Managing Servers</a:t>
            </a:r>
            <a:endParaRPr lang="en-US" dirty="0"/>
          </a:p>
        </p:txBody>
      </p:sp>
      <p:sp>
        <p:nvSpPr>
          <p:cNvPr id="8" name="Rounded Rectangle 7"/>
          <p:cNvSpPr/>
          <p:nvPr/>
        </p:nvSpPr>
        <p:spPr>
          <a:xfrm>
            <a:off x="9276559" y="2018704"/>
            <a:ext cx="1041485" cy="408836"/>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ular Callout 14"/>
          <p:cNvSpPr/>
          <p:nvPr/>
        </p:nvSpPr>
        <p:spPr>
          <a:xfrm>
            <a:off x="9393629" y="1073814"/>
            <a:ext cx="1297817" cy="738052"/>
          </a:xfrm>
          <a:prstGeom prst="wedgeRoundRectCallout">
            <a:avLst>
              <a:gd name="adj1" fmla="val 10077"/>
              <a:gd name="adj2" fmla="val 84887"/>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Start Server</a:t>
            </a:r>
          </a:p>
        </p:txBody>
      </p:sp>
      <p:pic>
        <p:nvPicPr>
          <p:cNvPr id="21" name="Picture 20"/>
          <p:cNvPicPr>
            <a:picLocks noChangeAspect="1"/>
          </p:cNvPicPr>
          <p:nvPr/>
        </p:nvPicPr>
        <p:blipFill>
          <a:blip r:embed="rId4"/>
          <a:stretch>
            <a:fillRect/>
          </a:stretch>
        </p:blipFill>
        <p:spPr>
          <a:xfrm>
            <a:off x="1370809" y="2704329"/>
            <a:ext cx="7905750" cy="3571875"/>
          </a:xfrm>
          <a:prstGeom prst="rect">
            <a:avLst/>
          </a:prstGeom>
          <a:effectLst>
            <a:outerShdw blurRad="50800" dist="38100" dir="2700000" algn="tl" rotWithShape="0">
              <a:prstClr val="black">
                <a:alpha val="40000"/>
              </a:prstClr>
            </a:outerShdw>
          </a:effectLst>
        </p:spPr>
      </p:pic>
      <p:sp>
        <p:nvSpPr>
          <p:cNvPr id="17" name="Rounded Rectangular Callout 16"/>
          <p:cNvSpPr/>
          <p:nvPr/>
        </p:nvSpPr>
        <p:spPr>
          <a:xfrm>
            <a:off x="2874281" y="5130078"/>
            <a:ext cx="1446077" cy="996462"/>
          </a:xfrm>
          <a:prstGeom prst="wedgeRoundRectCallout">
            <a:avLst>
              <a:gd name="adj1" fmla="val -109113"/>
              <a:gd name="adj2" fmla="val -75445"/>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Select the servers to start</a:t>
            </a:r>
          </a:p>
        </p:txBody>
      </p:sp>
      <p:sp>
        <p:nvSpPr>
          <p:cNvPr id="10" name="Rounded Rectangle 9"/>
          <p:cNvSpPr/>
          <p:nvPr/>
        </p:nvSpPr>
        <p:spPr>
          <a:xfrm>
            <a:off x="8428892" y="4505627"/>
            <a:ext cx="693692" cy="413181"/>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24" idx="1"/>
            <a:endCxn id="10" idx="3"/>
          </p:cNvCxnSpPr>
          <p:nvPr/>
        </p:nvCxnSpPr>
        <p:spPr>
          <a:xfrm flipH="1" flipV="1">
            <a:off x="9122584" y="4712218"/>
            <a:ext cx="1545568" cy="41786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606062" y="4505627"/>
            <a:ext cx="339969" cy="336004"/>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ular Callout 15"/>
          <p:cNvSpPr/>
          <p:nvPr/>
        </p:nvSpPr>
        <p:spPr>
          <a:xfrm>
            <a:off x="9496020" y="5658159"/>
            <a:ext cx="1446077" cy="996462"/>
          </a:xfrm>
          <a:prstGeom prst="wedgeRoundRectCallout">
            <a:avLst>
              <a:gd name="adj1" fmla="val 44916"/>
              <a:gd name="adj2" fmla="val -83114"/>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Only valid servers are listed</a:t>
            </a:r>
          </a:p>
        </p:txBody>
      </p:sp>
      <p:sp>
        <p:nvSpPr>
          <p:cNvPr id="24" name="Rounded Rectangle 23"/>
          <p:cNvSpPr/>
          <p:nvPr/>
        </p:nvSpPr>
        <p:spPr>
          <a:xfrm>
            <a:off x="10668152" y="4982308"/>
            <a:ext cx="797169" cy="295540"/>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Elbow Connector 29"/>
          <p:cNvCxnSpPr>
            <a:stCxn id="15" idx="1"/>
            <a:endCxn id="17" idx="0"/>
          </p:cNvCxnSpPr>
          <p:nvPr/>
        </p:nvCxnSpPr>
        <p:spPr>
          <a:xfrm rot="10800000" flipV="1">
            <a:off x="3597321" y="1442840"/>
            <a:ext cx="5796309" cy="3687238"/>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ular Callout 32"/>
          <p:cNvSpPr/>
          <p:nvPr/>
        </p:nvSpPr>
        <p:spPr>
          <a:xfrm>
            <a:off x="6914764" y="4918806"/>
            <a:ext cx="1286542" cy="735207"/>
          </a:xfrm>
          <a:prstGeom prst="wedgeRoundRectCallout">
            <a:avLst>
              <a:gd name="adj1" fmla="val 43161"/>
              <a:gd name="adj2" fmla="val 84252"/>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Confirm</a:t>
            </a:r>
          </a:p>
        </p:txBody>
      </p:sp>
      <p:cxnSp>
        <p:nvCxnSpPr>
          <p:cNvPr id="34" name="Elbow Connector 33"/>
          <p:cNvCxnSpPr>
            <a:stCxn id="17" idx="3"/>
            <a:endCxn id="33" idx="1"/>
          </p:cNvCxnSpPr>
          <p:nvPr/>
        </p:nvCxnSpPr>
        <p:spPr>
          <a:xfrm flipV="1">
            <a:off x="4320358" y="5286410"/>
            <a:ext cx="2594406" cy="341899"/>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442074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VSM Concepts</a:t>
            </a:r>
            <a:endParaRPr lang="en-US" dirty="0"/>
          </a:p>
        </p:txBody>
      </p:sp>
      <p:sp>
        <p:nvSpPr>
          <p:cNvPr id="5" name="Content Placeholder 4"/>
          <p:cNvSpPr>
            <a:spLocks noGrp="1"/>
          </p:cNvSpPr>
          <p:nvPr>
            <p:ph sz="half" idx="1"/>
          </p:nvPr>
        </p:nvSpPr>
        <p:spPr/>
        <p:txBody>
          <a:bodyPr>
            <a:normAutofit fontScale="92500" lnSpcReduction="20000"/>
          </a:bodyPr>
          <a:lstStyle/>
          <a:p>
            <a:r>
              <a:rPr lang="en-US" dirty="0" smtClean="0"/>
              <a:t>VSM</a:t>
            </a:r>
          </a:p>
          <a:p>
            <a:pPr lvl="1"/>
            <a:r>
              <a:rPr lang="en-US" dirty="0" smtClean="0"/>
              <a:t>What it is</a:t>
            </a:r>
          </a:p>
          <a:p>
            <a:pPr lvl="1"/>
            <a:r>
              <a:rPr lang="en-US" dirty="0" smtClean="0"/>
              <a:t>What it does</a:t>
            </a:r>
          </a:p>
          <a:p>
            <a:r>
              <a:rPr lang="en-US" dirty="0" smtClean="0"/>
              <a:t>Cluster</a:t>
            </a:r>
          </a:p>
          <a:p>
            <a:pPr lvl="1"/>
            <a:r>
              <a:rPr lang="en-US" dirty="0" smtClean="0"/>
              <a:t>VSM Controller &amp; Agent</a:t>
            </a:r>
          </a:p>
          <a:p>
            <a:pPr lvl="1"/>
            <a:r>
              <a:rPr lang="en-US" dirty="0" smtClean="0"/>
              <a:t>Ceph cluster servers</a:t>
            </a:r>
          </a:p>
          <a:p>
            <a:pPr lvl="1"/>
            <a:r>
              <a:rPr lang="en-US" dirty="0" smtClean="0"/>
              <a:t>Ceph clients</a:t>
            </a:r>
          </a:p>
          <a:p>
            <a:pPr lvl="1"/>
            <a:r>
              <a:rPr lang="en-US" dirty="0" smtClean="0"/>
              <a:t>OpenStack controller(s)</a:t>
            </a:r>
          </a:p>
          <a:p>
            <a:r>
              <a:rPr lang="en-US" dirty="0"/>
              <a:t>VSM Controller</a:t>
            </a:r>
          </a:p>
          <a:p>
            <a:pPr lvl="1"/>
            <a:r>
              <a:rPr lang="en-US" dirty="0"/>
              <a:t>Cluster manifest</a:t>
            </a:r>
          </a:p>
          <a:p>
            <a:pPr lvl="1"/>
            <a:r>
              <a:rPr lang="en-US" dirty="0"/>
              <a:t>Storage Groups</a:t>
            </a:r>
          </a:p>
          <a:p>
            <a:pPr lvl="1"/>
            <a:r>
              <a:rPr lang="en-US" dirty="0"/>
              <a:t>Network Configuration</a:t>
            </a:r>
          </a:p>
          <a:p>
            <a:endParaRPr lang="en-US" dirty="0"/>
          </a:p>
        </p:txBody>
      </p:sp>
      <p:sp>
        <p:nvSpPr>
          <p:cNvPr id="6" name="Content Placeholder 5"/>
          <p:cNvSpPr>
            <a:spLocks noGrp="1"/>
          </p:cNvSpPr>
          <p:nvPr>
            <p:ph sz="half" idx="2"/>
          </p:nvPr>
        </p:nvSpPr>
        <p:spPr/>
        <p:txBody>
          <a:bodyPr>
            <a:normAutofit fontScale="92500" lnSpcReduction="20000"/>
          </a:bodyPr>
          <a:lstStyle/>
          <a:p>
            <a:r>
              <a:rPr lang="en-US" dirty="0" smtClean="0"/>
              <a:t>VSM </a:t>
            </a:r>
            <a:r>
              <a:rPr lang="en-US" dirty="0"/>
              <a:t>Agent</a:t>
            </a:r>
          </a:p>
          <a:p>
            <a:pPr lvl="1"/>
            <a:r>
              <a:rPr lang="en-US" dirty="0" smtClean="0"/>
              <a:t>Server discovery &amp; authentication</a:t>
            </a:r>
          </a:p>
          <a:p>
            <a:pPr lvl="1"/>
            <a:r>
              <a:rPr lang="en-US" dirty="0" smtClean="0"/>
              <a:t>Server </a:t>
            </a:r>
            <a:r>
              <a:rPr lang="en-US" dirty="0"/>
              <a:t>manifest</a:t>
            </a:r>
          </a:p>
          <a:p>
            <a:pPr lvl="1"/>
            <a:r>
              <a:rPr lang="en-US" dirty="0"/>
              <a:t>Roles</a:t>
            </a:r>
          </a:p>
          <a:p>
            <a:pPr lvl="1"/>
            <a:r>
              <a:rPr lang="en-US" dirty="0"/>
              <a:t>Storage Class</a:t>
            </a:r>
          </a:p>
          <a:p>
            <a:pPr lvl="1"/>
            <a:r>
              <a:rPr lang="en-US" dirty="0"/>
              <a:t>Storage device </a:t>
            </a:r>
            <a:r>
              <a:rPr lang="en-US" dirty="0" smtClean="0"/>
              <a:t>paths</a:t>
            </a:r>
          </a:p>
          <a:p>
            <a:pPr lvl="1"/>
            <a:r>
              <a:rPr lang="en-US" dirty="0" smtClean="0"/>
              <a:t>Mixed </a:t>
            </a:r>
            <a:r>
              <a:rPr lang="en-US" dirty="0"/>
              <a:t>used </a:t>
            </a:r>
            <a:r>
              <a:rPr lang="en-US" dirty="0" smtClean="0"/>
              <a:t>SSD</a:t>
            </a:r>
          </a:p>
          <a:p>
            <a:r>
              <a:rPr lang="en-US" dirty="0" smtClean="0"/>
              <a:t>Servers &amp; Storage Devices </a:t>
            </a:r>
          </a:p>
          <a:p>
            <a:pPr lvl="1"/>
            <a:r>
              <a:rPr lang="en-US" dirty="0"/>
              <a:t>Server state</a:t>
            </a:r>
          </a:p>
          <a:p>
            <a:pPr lvl="1"/>
            <a:r>
              <a:rPr lang="en-US" dirty="0" smtClean="0"/>
              <a:t>Device state</a:t>
            </a:r>
          </a:p>
          <a:p>
            <a:pPr lvl="1"/>
            <a:r>
              <a:rPr lang="en-US" dirty="0" smtClean="0"/>
              <a:t>Replacing servers</a:t>
            </a:r>
          </a:p>
          <a:p>
            <a:pPr lvl="1"/>
            <a:r>
              <a:rPr lang="en-US" dirty="0" smtClean="0"/>
              <a:t>Replacing </a:t>
            </a:r>
            <a:r>
              <a:rPr lang="en-US" dirty="0"/>
              <a:t>s</a:t>
            </a:r>
            <a:r>
              <a:rPr lang="en-US" dirty="0" smtClean="0"/>
              <a:t>torage devices</a:t>
            </a:r>
          </a:p>
          <a:p>
            <a:r>
              <a:rPr lang="en-US" dirty="0" smtClean="0"/>
              <a:t>Cluster Data Collection</a:t>
            </a:r>
          </a:p>
          <a:p>
            <a:pPr lvl="1"/>
            <a:r>
              <a:rPr lang="en-US" dirty="0" smtClean="0"/>
              <a:t>Data sources and update frequency</a:t>
            </a:r>
          </a:p>
          <a:p>
            <a:pPr marL="0" indent="0">
              <a:buNone/>
            </a:pPr>
            <a:endParaRPr lang="en-US" dirty="0"/>
          </a:p>
        </p:txBody>
      </p:sp>
      <p:sp>
        <p:nvSpPr>
          <p:cNvPr id="3" name="Footer Placeholder 2"/>
          <p:cNvSpPr>
            <a:spLocks noGrp="1"/>
          </p:cNvSpPr>
          <p:nvPr>
            <p:ph type="ftr" sz="quarter" idx="11"/>
          </p:nvPr>
        </p:nvSpPr>
        <p:spPr/>
        <p:txBody>
          <a:bodyPr/>
          <a:lstStyle/>
          <a:p>
            <a:r>
              <a:rPr lang="en-US" dirty="0" smtClean="0"/>
              <a:t>Intel </a:t>
            </a:r>
            <a:r>
              <a:rPr lang="en-US" dirty="0" smtClean="0"/>
              <a:t>NDA</a:t>
            </a:r>
            <a:r>
              <a:rPr lang="en-US" dirty="0" smtClean="0"/>
              <a:t> </a:t>
            </a:r>
            <a:r>
              <a:rPr lang="en-US" dirty="0" smtClean="0"/>
              <a:t>– Virtual Storage Manager 0.5</a:t>
            </a:r>
          </a:p>
        </p:txBody>
      </p:sp>
      <p:sp>
        <p:nvSpPr>
          <p:cNvPr id="4" name="Slide Number Placeholder 3"/>
          <p:cNvSpPr>
            <a:spLocks noGrp="1"/>
          </p:cNvSpPr>
          <p:nvPr>
            <p:ph type="sldNum" sz="quarter" idx="12"/>
          </p:nvPr>
        </p:nvSpPr>
        <p:spPr/>
        <p:txBody>
          <a:bodyPr/>
          <a:lstStyle/>
          <a:p>
            <a:fld id="{BDCAA40D-665B-4853-BBC7-ECCA0561EC9E}" type="slidenum">
              <a:rPr lang="en-US" smtClean="0"/>
              <a:pPr/>
              <a:t>5</a:t>
            </a:fld>
            <a:endParaRPr lang="en-US"/>
          </a:p>
        </p:txBody>
      </p:sp>
    </p:spTree>
    <p:extLst>
      <p:ext uri="{BB962C8B-B14F-4D97-AF65-F5344CB8AC3E}">
        <p14:creationId xmlns:p14="http://schemas.microsoft.com/office/powerpoint/2010/main" val="31981497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993" y="7773"/>
            <a:ext cx="10515600" cy="699763"/>
          </a:xfrm>
        </p:spPr>
        <p:txBody>
          <a:bodyPr/>
          <a:lstStyle/>
          <a:p>
            <a:r>
              <a:rPr lang="en-US" dirty="0" smtClean="0"/>
              <a:t>Add Monitor</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50</a:t>
            </a:fld>
            <a:endParaRPr lang="en-US"/>
          </a:p>
        </p:txBody>
      </p:sp>
      <p:pic>
        <p:nvPicPr>
          <p:cNvPr id="6" name="Picture 5"/>
          <p:cNvPicPr>
            <a:picLocks noChangeAspect="1"/>
          </p:cNvPicPr>
          <p:nvPr/>
        </p:nvPicPr>
        <p:blipFill>
          <a:blip r:embed="rId3"/>
          <a:stretch>
            <a:fillRect/>
          </a:stretch>
        </p:blipFill>
        <p:spPr>
          <a:xfrm>
            <a:off x="1704498" y="707536"/>
            <a:ext cx="9905820" cy="5189172"/>
          </a:xfrm>
          <a:prstGeom prst="rect">
            <a:avLst/>
          </a:prstGeom>
          <a:effectLst>
            <a:outerShdw blurRad="50800" dist="38100" dir="2700000" algn="tl" rotWithShape="0">
              <a:prstClr val="black">
                <a:alpha val="40000"/>
              </a:prstClr>
            </a:outerShdw>
          </a:effectLst>
        </p:spPr>
      </p:pic>
      <p:sp>
        <p:nvSpPr>
          <p:cNvPr id="8" name="Rounded Rectangle 7"/>
          <p:cNvSpPr/>
          <p:nvPr/>
        </p:nvSpPr>
        <p:spPr>
          <a:xfrm>
            <a:off x="6887325" y="1739336"/>
            <a:ext cx="1113023" cy="344557"/>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ular Callout 14"/>
          <p:cNvSpPr/>
          <p:nvPr/>
        </p:nvSpPr>
        <p:spPr>
          <a:xfrm>
            <a:off x="7388780" y="787415"/>
            <a:ext cx="1297817" cy="738052"/>
          </a:xfrm>
          <a:prstGeom prst="wedgeRoundRectCallout">
            <a:avLst>
              <a:gd name="adj1" fmla="val -29233"/>
              <a:gd name="adj2" fmla="val 84887"/>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Add Monitor</a:t>
            </a:r>
          </a:p>
        </p:txBody>
      </p:sp>
      <p:sp>
        <p:nvSpPr>
          <p:cNvPr id="9" name="Rounded Rectangle 8"/>
          <p:cNvSpPr/>
          <p:nvPr/>
        </p:nvSpPr>
        <p:spPr>
          <a:xfrm>
            <a:off x="9381066" y="4597208"/>
            <a:ext cx="633587" cy="270460"/>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ular Callout 15"/>
          <p:cNvSpPr/>
          <p:nvPr/>
        </p:nvSpPr>
        <p:spPr>
          <a:xfrm>
            <a:off x="8037689" y="5644867"/>
            <a:ext cx="2686755" cy="996462"/>
          </a:xfrm>
          <a:prstGeom prst="wedgeRoundRectCallout">
            <a:avLst>
              <a:gd name="adj1" fmla="val 49118"/>
              <a:gd name="adj2" fmla="val -95576"/>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Only valid servers (active/no monitor or available) are listed</a:t>
            </a:r>
          </a:p>
        </p:txBody>
      </p:sp>
      <p:sp>
        <p:nvSpPr>
          <p:cNvPr id="24" name="Rounded Rectangle 23"/>
          <p:cNvSpPr/>
          <p:nvPr/>
        </p:nvSpPr>
        <p:spPr>
          <a:xfrm>
            <a:off x="10679441" y="4867668"/>
            <a:ext cx="797169" cy="667639"/>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Elbow Connector 25"/>
          <p:cNvCxnSpPr>
            <a:stCxn id="29" idx="1"/>
            <a:endCxn id="9" idx="3"/>
          </p:cNvCxnSpPr>
          <p:nvPr/>
        </p:nvCxnSpPr>
        <p:spPr>
          <a:xfrm rot="10800000" flipV="1">
            <a:off x="10014654" y="4729180"/>
            <a:ext cx="667289" cy="3257"/>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Managing Servers</a:t>
            </a:r>
            <a:endParaRPr lang="en-US" dirty="0"/>
          </a:p>
        </p:txBody>
      </p:sp>
      <p:pic>
        <p:nvPicPr>
          <p:cNvPr id="7" name="Picture 6"/>
          <p:cNvPicPr>
            <a:picLocks noChangeAspect="1"/>
          </p:cNvPicPr>
          <p:nvPr/>
        </p:nvPicPr>
        <p:blipFill>
          <a:blip r:embed="rId4"/>
          <a:stretch>
            <a:fillRect/>
          </a:stretch>
        </p:blipFill>
        <p:spPr>
          <a:xfrm>
            <a:off x="2174747" y="2145372"/>
            <a:ext cx="6310737" cy="3437370"/>
          </a:xfrm>
          <a:prstGeom prst="rect">
            <a:avLst/>
          </a:prstGeom>
        </p:spPr>
      </p:pic>
      <p:sp>
        <p:nvSpPr>
          <p:cNvPr id="29" name="Rounded Rectangle 28"/>
          <p:cNvSpPr/>
          <p:nvPr/>
        </p:nvSpPr>
        <p:spPr>
          <a:xfrm>
            <a:off x="10681942" y="4590694"/>
            <a:ext cx="794668" cy="276974"/>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768998" y="3594751"/>
            <a:ext cx="596069" cy="855476"/>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2303918" y="3594751"/>
            <a:ext cx="360260" cy="855476"/>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9" idx="0"/>
            <a:endCxn id="10" idx="3"/>
          </p:cNvCxnSpPr>
          <p:nvPr/>
        </p:nvCxnSpPr>
        <p:spPr>
          <a:xfrm flipH="1" flipV="1">
            <a:off x="8365067" y="4022489"/>
            <a:ext cx="1332793" cy="574719"/>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5"/>
          <a:stretch>
            <a:fillRect/>
          </a:stretch>
        </p:blipFill>
        <p:spPr>
          <a:xfrm>
            <a:off x="315240" y="4904527"/>
            <a:ext cx="6274434" cy="1356430"/>
          </a:xfrm>
          <a:prstGeom prst="rect">
            <a:avLst/>
          </a:prstGeom>
          <a:effectLst>
            <a:outerShdw blurRad="50800" dist="38100" dir="2700000" algn="tl" rotWithShape="0">
              <a:prstClr val="black">
                <a:alpha val="40000"/>
              </a:prstClr>
            </a:outerShdw>
          </a:effectLst>
        </p:spPr>
      </p:pic>
      <p:sp>
        <p:nvSpPr>
          <p:cNvPr id="17" name="Rounded Rectangular Callout 16"/>
          <p:cNvSpPr/>
          <p:nvPr/>
        </p:nvSpPr>
        <p:spPr>
          <a:xfrm>
            <a:off x="353315" y="2423759"/>
            <a:ext cx="1821432" cy="996462"/>
          </a:xfrm>
          <a:prstGeom prst="wedgeRoundRectCallout">
            <a:avLst>
              <a:gd name="adj1" fmla="val 58857"/>
              <a:gd name="adj2" fmla="val 99022"/>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Select servers to start monitors on</a:t>
            </a:r>
          </a:p>
        </p:txBody>
      </p:sp>
      <p:sp>
        <p:nvSpPr>
          <p:cNvPr id="39" name="Rounded Rectangular Callout 38"/>
          <p:cNvSpPr/>
          <p:nvPr/>
        </p:nvSpPr>
        <p:spPr>
          <a:xfrm>
            <a:off x="3454400" y="4678093"/>
            <a:ext cx="2980267" cy="996462"/>
          </a:xfrm>
          <a:prstGeom prst="wedgeRoundRectCallout">
            <a:avLst>
              <a:gd name="adj1" fmla="val -64685"/>
              <a:gd name="adj2" fmla="val 23118"/>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Warning if resulting number of monitors will be even or less than three</a:t>
            </a:r>
          </a:p>
        </p:txBody>
      </p:sp>
      <p:cxnSp>
        <p:nvCxnSpPr>
          <p:cNvPr id="49" name="Elbow Connector 48"/>
          <p:cNvCxnSpPr>
            <a:stCxn id="15" idx="1"/>
            <a:endCxn id="17" idx="0"/>
          </p:cNvCxnSpPr>
          <p:nvPr/>
        </p:nvCxnSpPr>
        <p:spPr>
          <a:xfrm rot="10800000" flipV="1">
            <a:off x="1264032" y="1156441"/>
            <a:ext cx="6124749" cy="1267318"/>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7" idx="3"/>
            <a:endCxn id="57" idx="0"/>
          </p:cNvCxnSpPr>
          <p:nvPr/>
        </p:nvCxnSpPr>
        <p:spPr>
          <a:xfrm>
            <a:off x="2174747" y="2921990"/>
            <a:ext cx="4955309" cy="1207332"/>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57" name="Rounded Rectangular Callout 56"/>
          <p:cNvSpPr/>
          <p:nvPr/>
        </p:nvSpPr>
        <p:spPr>
          <a:xfrm>
            <a:off x="6589674" y="4129322"/>
            <a:ext cx="1080764" cy="571349"/>
          </a:xfrm>
          <a:prstGeom prst="wedgeRoundRectCallout">
            <a:avLst>
              <a:gd name="adj1" fmla="val 45793"/>
              <a:gd name="adj2" fmla="val 121793"/>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Confirm</a:t>
            </a:r>
          </a:p>
        </p:txBody>
      </p:sp>
      <p:cxnSp>
        <p:nvCxnSpPr>
          <p:cNvPr id="59" name="Elbow Connector 58"/>
          <p:cNvCxnSpPr>
            <a:stCxn id="57" idx="2"/>
            <a:endCxn id="39" idx="3"/>
          </p:cNvCxnSpPr>
          <p:nvPr/>
        </p:nvCxnSpPr>
        <p:spPr>
          <a:xfrm rot="5400000">
            <a:off x="6544536" y="4590803"/>
            <a:ext cx="475653" cy="695389"/>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6" name="Rounded Rectangular Callout 65"/>
          <p:cNvSpPr/>
          <p:nvPr/>
        </p:nvSpPr>
        <p:spPr>
          <a:xfrm>
            <a:off x="3166729" y="6011909"/>
            <a:ext cx="1286542" cy="730015"/>
          </a:xfrm>
          <a:prstGeom prst="wedgeRoundRectCallout">
            <a:avLst>
              <a:gd name="adj1" fmla="val 130907"/>
              <a:gd name="adj2" fmla="val -46763"/>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Confirm</a:t>
            </a:r>
          </a:p>
          <a:p>
            <a:pPr algn="ctr"/>
            <a:r>
              <a:rPr lang="en-US" sz="2000" dirty="0" smtClean="0"/>
              <a:t>Again!</a:t>
            </a:r>
          </a:p>
        </p:txBody>
      </p:sp>
      <p:cxnSp>
        <p:nvCxnSpPr>
          <p:cNvPr id="67" name="Elbow Connector 66"/>
          <p:cNvCxnSpPr>
            <a:stCxn id="39" idx="2"/>
            <a:endCxn id="66" idx="0"/>
          </p:cNvCxnSpPr>
          <p:nvPr/>
        </p:nvCxnSpPr>
        <p:spPr>
          <a:xfrm rot="5400000">
            <a:off x="4208590" y="5275965"/>
            <a:ext cx="337354" cy="1134534"/>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66944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993" y="7773"/>
            <a:ext cx="10515600" cy="699763"/>
          </a:xfrm>
        </p:spPr>
        <p:txBody>
          <a:bodyPr/>
          <a:lstStyle/>
          <a:p>
            <a:r>
              <a:rPr lang="en-US" dirty="0" smtClean="0"/>
              <a:t>Remove </a:t>
            </a:r>
            <a:r>
              <a:rPr lang="en-US" dirty="0"/>
              <a:t>M</a:t>
            </a:r>
            <a:r>
              <a:rPr lang="en-US" dirty="0" smtClean="0"/>
              <a:t>onitor</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51</a:t>
            </a:fld>
            <a:endParaRPr lang="en-US"/>
          </a:p>
        </p:txBody>
      </p:sp>
      <p:pic>
        <p:nvPicPr>
          <p:cNvPr id="6" name="Picture 5"/>
          <p:cNvPicPr>
            <a:picLocks noChangeAspect="1"/>
          </p:cNvPicPr>
          <p:nvPr/>
        </p:nvPicPr>
        <p:blipFill>
          <a:blip r:embed="rId3"/>
          <a:stretch>
            <a:fillRect/>
          </a:stretch>
        </p:blipFill>
        <p:spPr>
          <a:xfrm>
            <a:off x="1704498" y="707536"/>
            <a:ext cx="9905820" cy="5189172"/>
          </a:xfrm>
          <a:prstGeom prst="rect">
            <a:avLst/>
          </a:prstGeom>
          <a:effectLst>
            <a:outerShdw blurRad="50800" dist="38100" dir="2700000" algn="tl" rotWithShape="0">
              <a:prstClr val="black">
                <a:alpha val="40000"/>
              </a:prstClr>
            </a:outerShdw>
          </a:effectLst>
        </p:spPr>
      </p:pic>
      <p:sp>
        <p:nvSpPr>
          <p:cNvPr id="8" name="Rounded Rectangle 7"/>
          <p:cNvSpPr/>
          <p:nvPr/>
        </p:nvSpPr>
        <p:spPr>
          <a:xfrm>
            <a:off x="8048978" y="1757681"/>
            <a:ext cx="1209313" cy="354085"/>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ular Callout 14"/>
          <p:cNvSpPr/>
          <p:nvPr/>
        </p:nvSpPr>
        <p:spPr>
          <a:xfrm>
            <a:off x="7504491" y="798311"/>
            <a:ext cx="1297817" cy="738052"/>
          </a:xfrm>
          <a:prstGeom prst="wedgeRoundRectCallout">
            <a:avLst>
              <a:gd name="adj1" fmla="val 35135"/>
              <a:gd name="adj2" fmla="val 84887"/>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Stop Server</a:t>
            </a:r>
          </a:p>
        </p:txBody>
      </p:sp>
      <p:sp>
        <p:nvSpPr>
          <p:cNvPr id="5" name="Rounded Rectangle 4"/>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Managing Servers</a:t>
            </a:r>
            <a:endParaRPr lang="en-US" dirty="0"/>
          </a:p>
        </p:txBody>
      </p:sp>
      <p:pic>
        <p:nvPicPr>
          <p:cNvPr id="22" name="Picture 21"/>
          <p:cNvPicPr>
            <a:picLocks noChangeAspect="1"/>
          </p:cNvPicPr>
          <p:nvPr/>
        </p:nvPicPr>
        <p:blipFill>
          <a:blip r:embed="rId4"/>
          <a:stretch>
            <a:fillRect/>
          </a:stretch>
        </p:blipFill>
        <p:spPr>
          <a:xfrm>
            <a:off x="1444908" y="2139710"/>
            <a:ext cx="6373007" cy="4038797"/>
          </a:xfrm>
          <a:prstGeom prst="rect">
            <a:avLst/>
          </a:prstGeom>
        </p:spPr>
      </p:pic>
      <p:pic>
        <p:nvPicPr>
          <p:cNvPr id="38" name="Picture 37"/>
          <p:cNvPicPr>
            <a:picLocks noChangeAspect="1"/>
          </p:cNvPicPr>
          <p:nvPr/>
        </p:nvPicPr>
        <p:blipFill>
          <a:blip r:embed="rId5"/>
          <a:stretch>
            <a:fillRect/>
          </a:stretch>
        </p:blipFill>
        <p:spPr>
          <a:xfrm>
            <a:off x="221998" y="5136445"/>
            <a:ext cx="6274434" cy="1356430"/>
          </a:xfrm>
          <a:prstGeom prst="rect">
            <a:avLst/>
          </a:prstGeom>
          <a:effectLst>
            <a:outerShdw blurRad="50800" dist="38100" dir="2700000" algn="tl" rotWithShape="0">
              <a:prstClr val="black">
                <a:alpha val="40000"/>
              </a:prstClr>
            </a:outerShdw>
          </a:effectLst>
        </p:spPr>
      </p:pic>
      <p:sp>
        <p:nvSpPr>
          <p:cNvPr id="9" name="Rounded Rectangle 8"/>
          <p:cNvSpPr/>
          <p:nvPr/>
        </p:nvSpPr>
        <p:spPr>
          <a:xfrm>
            <a:off x="9392355" y="2603824"/>
            <a:ext cx="705669" cy="1516619"/>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ular Callout 15"/>
          <p:cNvSpPr/>
          <p:nvPr/>
        </p:nvSpPr>
        <p:spPr>
          <a:xfrm>
            <a:off x="8493358" y="5136445"/>
            <a:ext cx="2686755" cy="996462"/>
          </a:xfrm>
          <a:prstGeom prst="wedgeRoundRectCallout">
            <a:avLst>
              <a:gd name="adj1" fmla="val 46597"/>
              <a:gd name="adj2" fmla="val -147689"/>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Only valid servers (active with monitor) are listed</a:t>
            </a:r>
          </a:p>
        </p:txBody>
      </p:sp>
      <p:cxnSp>
        <p:nvCxnSpPr>
          <p:cNvPr id="26" name="Elbow Connector 25"/>
          <p:cNvCxnSpPr>
            <a:stCxn id="29" idx="1"/>
            <a:endCxn id="9" idx="3"/>
          </p:cNvCxnSpPr>
          <p:nvPr/>
        </p:nvCxnSpPr>
        <p:spPr>
          <a:xfrm rot="10800000">
            <a:off x="10098024" y="3362134"/>
            <a:ext cx="583918" cy="13688"/>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10681942" y="2603824"/>
            <a:ext cx="794668" cy="1543996"/>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140579" y="3599637"/>
            <a:ext cx="525600" cy="1394900"/>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555268" y="3594750"/>
            <a:ext cx="366193" cy="1399787"/>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9" idx="1"/>
            <a:endCxn id="10" idx="3"/>
          </p:cNvCxnSpPr>
          <p:nvPr/>
        </p:nvCxnSpPr>
        <p:spPr>
          <a:xfrm flipH="1">
            <a:off x="7666179" y="3362134"/>
            <a:ext cx="1726176" cy="934953"/>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ular Callout 16"/>
          <p:cNvSpPr/>
          <p:nvPr/>
        </p:nvSpPr>
        <p:spPr>
          <a:xfrm>
            <a:off x="2912533" y="2221673"/>
            <a:ext cx="2077094" cy="764301"/>
          </a:xfrm>
          <a:prstGeom prst="wedgeRoundRectCallout">
            <a:avLst>
              <a:gd name="adj1" fmla="val -98042"/>
              <a:gd name="adj2" fmla="val 134486"/>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Select servers to stop monitors on</a:t>
            </a:r>
          </a:p>
        </p:txBody>
      </p:sp>
      <p:sp>
        <p:nvSpPr>
          <p:cNvPr id="39" name="Rounded Rectangular Callout 38"/>
          <p:cNvSpPr/>
          <p:nvPr/>
        </p:nvSpPr>
        <p:spPr>
          <a:xfrm>
            <a:off x="3407191" y="4904225"/>
            <a:ext cx="3001859" cy="996462"/>
          </a:xfrm>
          <a:prstGeom prst="wedgeRoundRectCallout">
            <a:avLst>
              <a:gd name="adj1" fmla="val -66233"/>
              <a:gd name="adj2" fmla="val 31048"/>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Warning if resulting number of monitors will be even or less than three</a:t>
            </a:r>
          </a:p>
        </p:txBody>
      </p:sp>
      <p:sp>
        <p:nvSpPr>
          <p:cNvPr id="30" name="Rounded Rectangular Callout 29"/>
          <p:cNvSpPr/>
          <p:nvPr/>
        </p:nvSpPr>
        <p:spPr>
          <a:xfrm>
            <a:off x="3166729" y="6151506"/>
            <a:ext cx="1286542" cy="635574"/>
          </a:xfrm>
          <a:prstGeom prst="wedgeRoundRectCallout">
            <a:avLst>
              <a:gd name="adj1" fmla="val 130030"/>
              <a:gd name="adj2" fmla="val -26660"/>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Confirm</a:t>
            </a:r>
          </a:p>
          <a:p>
            <a:pPr algn="ctr"/>
            <a:r>
              <a:rPr lang="en-US" sz="2000" dirty="0" smtClean="0"/>
              <a:t>Again!</a:t>
            </a:r>
          </a:p>
        </p:txBody>
      </p:sp>
      <p:cxnSp>
        <p:nvCxnSpPr>
          <p:cNvPr id="31" name="Elbow Connector 30"/>
          <p:cNvCxnSpPr>
            <a:stCxn id="39" idx="2"/>
            <a:endCxn id="30" idx="0"/>
          </p:cNvCxnSpPr>
          <p:nvPr/>
        </p:nvCxnSpPr>
        <p:spPr>
          <a:xfrm rot="5400000">
            <a:off x="4233652" y="5477036"/>
            <a:ext cx="250819" cy="1098121"/>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ular Callout 34"/>
          <p:cNvSpPr/>
          <p:nvPr/>
        </p:nvSpPr>
        <p:spPr>
          <a:xfrm>
            <a:off x="5733321" y="4050004"/>
            <a:ext cx="1286542" cy="489278"/>
          </a:xfrm>
          <a:prstGeom prst="wedgeRoundRectCallout">
            <a:avLst>
              <a:gd name="adj1" fmla="val 39652"/>
              <a:gd name="adj2" fmla="val 294756"/>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Confirm</a:t>
            </a:r>
          </a:p>
        </p:txBody>
      </p:sp>
      <p:cxnSp>
        <p:nvCxnSpPr>
          <p:cNvPr id="36" name="Elbow Connector 35"/>
          <p:cNvCxnSpPr>
            <a:stCxn id="15" idx="1"/>
            <a:endCxn id="17" idx="0"/>
          </p:cNvCxnSpPr>
          <p:nvPr/>
        </p:nvCxnSpPr>
        <p:spPr>
          <a:xfrm rot="10800000" flipV="1">
            <a:off x="3951081" y="1167337"/>
            <a:ext cx="3553411" cy="1054336"/>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7" idx="2"/>
            <a:endCxn id="35" idx="1"/>
          </p:cNvCxnSpPr>
          <p:nvPr/>
        </p:nvCxnSpPr>
        <p:spPr>
          <a:xfrm rot="16200000" flipH="1">
            <a:off x="4187866" y="2749187"/>
            <a:ext cx="1308669" cy="1782241"/>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35" idx="2"/>
            <a:endCxn id="39" idx="0"/>
          </p:cNvCxnSpPr>
          <p:nvPr/>
        </p:nvCxnSpPr>
        <p:spPr>
          <a:xfrm rot="5400000">
            <a:off x="5459886" y="3987518"/>
            <a:ext cx="364943" cy="1468471"/>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8665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52</a:t>
            </a:fld>
            <a:endParaRPr lang="en-US"/>
          </a:p>
        </p:txBody>
      </p:sp>
      <p:sp>
        <p:nvSpPr>
          <p:cNvPr id="6" name="Rounded Rectangle 5"/>
          <p:cNvSpPr/>
          <p:nvPr/>
        </p:nvSpPr>
        <p:spPr>
          <a:xfrm>
            <a:off x="4297680" y="2560320"/>
            <a:ext cx="3540034" cy="1789611"/>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Managing </a:t>
            </a:r>
          </a:p>
          <a:p>
            <a:pPr algn="ctr"/>
            <a:r>
              <a:rPr lang="en-US" sz="2800" dirty="0" smtClean="0"/>
              <a:t>Storage Devices (Disks)</a:t>
            </a:r>
            <a:endParaRPr lang="en-US" sz="2800" dirty="0"/>
          </a:p>
        </p:txBody>
      </p:sp>
    </p:spTree>
    <p:extLst>
      <p:ext uri="{BB962C8B-B14F-4D97-AF65-F5344CB8AC3E}">
        <p14:creationId xmlns:p14="http://schemas.microsoft.com/office/powerpoint/2010/main" val="327328408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 Devices</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53</a:t>
            </a:fld>
            <a:endParaRPr lang="en-US"/>
          </a:p>
        </p:txBody>
      </p:sp>
      <p:sp>
        <p:nvSpPr>
          <p:cNvPr id="5" name="Rounded Rectangle 4"/>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Managing Storage Devices</a:t>
            </a:r>
            <a:endParaRPr lang="en-US" dirty="0"/>
          </a:p>
        </p:txBody>
      </p:sp>
      <p:pic>
        <p:nvPicPr>
          <p:cNvPr id="6" name="Picture 5"/>
          <p:cNvPicPr>
            <a:picLocks noChangeAspect="1"/>
          </p:cNvPicPr>
          <p:nvPr/>
        </p:nvPicPr>
        <p:blipFill rotWithShape="1">
          <a:blip r:embed="rId2"/>
          <a:srcRect b="16553"/>
          <a:stretch/>
        </p:blipFill>
        <p:spPr>
          <a:xfrm>
            <a:off x="762663" y="1104900"/>
            <a:ext cx="10666673" cy="5284611"/>
          </a:xfrm>
          <a:prstGeom prst="rect">
            <a:avLst/>
          </a:prstGeom>
          <a:effectLst>
            <a:outerShdw blurRad="50800" dist="38100" dir="2700000" algn="tl" rotWithShape="0">
              <a:prstClr val="black">
                <a:alpha val="40000"/>
              </a:prstClr>
            </a:outerShdw>
          </a:effectLst>
        </p:spPr>
      </p:pic>
      <p:sp>
        <p:nvSpPr>
          <p:cNvPr id="7" name="Rounded Rectangle 6"/>
          <p:cNvSpPr/>
          <p:nvPr/>
        </p:nvSpPr>
        <p:spPr>
          <a:xfrm>
            <a:off x="8816622" y="1685094"/>
            <a:ext cx="825491" cy="354085"/>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511822" y="4368800"/>
            <a:ext cx="1623757" cy="684152"/>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a:p>
        </p:txBody>
      </p:sp>
      <p:sp>
        <p:nvSpPr>
          <p:cNvPr id="12" name="Rounded Rectangle 11"/>
          <p:cNvSpPr/>
          <p:nvPr/>
        </p:nvSpPr>
        <p:spPr>
          <a:xfrm>
            <a:off x="2698044" y="2746663"/>
            <a:ext cx="225778" cy="3642848"/>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ular Callout 13"/>
          <p:cNvSpPr/>
          <p:nvPr/>
        </p:nvSpPr>
        <p:spPr>
          <a:xfrm>
            <a:off x="5881507" y="399057"/>
            <a:ext cx="1749778" cy="764301"/>
          </a:xfrm>
          <a:prstGeom prst="wedgeRoundRectCallout">
            <a:avLst>
              <a:gd name="adj1" fmla="val 116797"/>
              <a:gd name="adj2" fmla="val 137440"/>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Restart </a:t>
            </a:r>
            <a:r>
              <a:rPr lang="en-US" sz="2000" dirty="0" err="1" smtClean="0"/>
              <a:t>Autoout</a:t>
            </a:r>
            <a:r>
              <a:rPr lang="en-US" sz="2000" dirty="0" smtClean="0"/>
              <a:t> OSDs</a:t>
            </a:r>
          </a:p>
        </p:txBody>
      </p:sp>
      <p:sp>
        <p:nvSpPr>
          <p:cNvPr id="15" name="Rounded Rectangular Callout 14"/>
          <p:cNvSpPr/>
          <p:nvPr/>
        </p:nvSpPr>
        <p:spPr>
          <a:xfrm>
            <a:off x="4523010" y="1241777"/>
            <a:ext cx="995474" cy="641471"/>
          </a:xfrm>
          <a:prstGeom prst="wedgeRoundRectCallout">
            <a:avLst>
              <a:gd name="adj1" fmla="val -77550"/>
              <a:gd name="adj2" fmla="val 97889"/>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Sort!</a:t>
            </a:r>
          </a:p>
        </p:txBody>
      </p:sp>
      <p:sp>
        <p:nvSpPr>
          <p:cNvPr id="17" name="Rounded Rectangle 16"/>
          <p:cNvSpPr/>
          <p:nvPr/>
        </p:nvSpPr>
        <p:spPr>
          <a:xfrm>
            <a:off x="9642114" y="1682345"/>
            <a:ext cx="860760" cy="356834"/>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10502874" y="1690168"/>
            <a:ext cx="860760" cy="356834"/>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ular Callout 18"/>
          <p:cNvSpPr/>
          <p:nvPr/>
        </p:nvSpPr>
        <p:spPr>
          <a:xfrm>
            <a:off x="7715436" y="399057"/>
            <a:ext cx="1093533" cy="764301"/>
          </a:xfrm>
          <a:prstGeom prst="wedgeRoundRectCallout">
            <a:avLst>
              <a:gd name="adj1" fmla="val 145704"/>
              <a:gd name="adj2" fmla="val 115285"/>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Remove OSDs</a:t>
            </a:r>
          </a:p>
        </p:txBody>
      </p:sp>
      <p:sp>
        <p:nvSpPr>
          <p:cNvPr id="20" name="Rounded Rectangular Callout 19"/>
          <p:cNvSpPr/>
          <p:nvPr/>
        </p:nvSpPr>
        <p:spPr>
          <a:xfrm>
            <a:off x="8873384" y="394528"/>
            <a:ext cx="1093533" cy="764301"/>
          </a:xfrm>
          <a:prstGeom prst="wedgeRoundRectCallout">
            <a:avLst>
              <a:gd name="adj1" fmla="val 122992"/>
              <a:gd name="adj2" fmla="val 119716"/>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Restore OSDs</a:t>
            </a:r>
          </a:p>
        </p:txBody>
      </p:sp>
      <p:sp>
        <p:nvSpPr>
          <p:cNvPr id="21" name="Rounded Rectangular Callout 20"/>
          <p:cNvSpPr/>
          <p:nvPr/>
        </p:nvSpPr>
        <p:spPr>
          <a:xfrm>
            <a:off x="4886033" y="5559777"/>
            <a:ext cx="995474" cy="641471"/>
          </a:xfrm>
          <a:prstGeom prst="wedgeRoundRectCallout">
            <a:avLst>
              <a:gd name="adj1" fmla="val -26519"/>
              <a:gd name="adj2" fmla="val -104493"/>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Server</a:t>
            </a:r>
          </a:p>
        </p:txBody>
      </p:sp>
      <p:sp>
        <p:nvSpPr>
          <p:cNvPr id="22" name="Rounded Rectangular Callout 21"/>
          <p:cNvSpPr/>
          <p:nvPr/>
        </p:nvSpPr>
        <p:spPr>
          <a:xfrm>
            <a:off x="7330086" y="5559777"/>
            <a:ext cx="1001114" cy="776445"/>
          </a:xfrm>
          <a:prstGeom prst="wedgeRoundRectCallout">
            <a:avLst>
              <a:gd name="adj1" fmla="val -20881"/>
              <a:gd name="adj2" fmla="val -94316"/>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Data (OSD) drive path</a:t>
            </a:r>
          </a:p>
        </p:txBody>
      </p:sp>
      <p:sp>
        <p:nvSpPr>
          <p:cNvPr id="23" name="Rounded Rectangular Callout 22"/>
          <p:cNvSpPr/>
          <p:nvPr/>
        </p:nvSpPr>
        <p:spPr>
          <a:xfrm>
            <a:off x="8416182" y="5559777"/>
            <a:ext cx="721693" cy="768804"/>
          </a:xfrm>
          <a:prstGeom prst="wedgeRoundRectCallout">
            <a:avLst>
              <a:gd name="adj1" fmla="val -53743"/>
              <a:gd name="adj2" fmla="val -90745"/>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Drive path check</a:t>
            </a:r>
          </a:p>
        </p:txBody>
      </p:sp>
      <p:sp>
        <p:nvSpPr>
          <p:cNvPr id="24" name="Rounded Rectangular Callout 23"/>
          <p:cNvSpPr/>
          <p:nvPr/>
        </p:nvSpPr>
        <p:spPr>
          <a:xfrm>
            <a:off x="10202775" y="5559777"/>
            <a:ext cx="861348" cy="768804"/>
          </a:xfrm>
          <a:prstGeom prst="wedgeRoundRectCallout">
            <a:avLst>
              <a:gd name="adj1" fmla="val -23148"/>
              <a:gd name="adj2" fmla="val -79839"/>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Journal partition path</a:t>
            </a:r>
          </a:p>
        </p:txBody>
      </p:sp>
      <p:sp>
        <p:nvSpPr>
          <p:cNvPr id="25" name="Rounded Rectangular Callout 24"/>
          <p:cNvSpPr/>
          <p:nvPr/>
        </p:nvSpPr>
        <p:spPr>
          <a:xfrm>
            <a:off x="11143593" y="5559777"/>
            <a:ext cx="758762" cy="776445"/>
          </a:xfrm>
          <a:prstGeom prst="wedgeRoundRectCallout">
            <a:avLst>
              <a:gd name="adj1" fmla="val -37786"/>
              <a:gd name="adj2" fmla="val -76375"/>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Drive path check</a:t>
            </a:r>
          </a:p>
        </p:txBody>
      </p:sp>
      <p:sp>
        <p:nvSpPr>
          <p:cNvPr id="32" name="Rounded Rectangular Callout 31"/>
          <p:cNvSpPr/>
          <p:nvPr/>
        </p:nvSpPr>
        <p:spPr>
          <a:xfrm>
            <a:off x="9179258" y="5559777"/>
            <a:ext cx="936978" cy="782441"/>
          </a:xfrm>
          <a:prstGeom prst="wedgeRoundRectCallout">
            <a:avLst>
              <a:gd name="adj1" fmla="val -22123"/>
              <a:gd name="adj2" fmla="val -119560"/>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smtClean="0"/>
              <a:t>Capacity utilization</a:t>
            </a:r>
          </a:p>
        </p:txBody>
      </p:sp>
      <p:sp>
        <p:nvSpPr>
          <p:cNvPr id="33" name="Rounded Rectangular Callout 32"/>
          <p:cNvSpPr/>
          <p:nvPr/>
        </p:nvSpPr>
        <p:spPr>
          <a:xfrm>
            <a:off x="3206893" y="5559776"/>
            <a:ext cx="1500573" cy="641471"/>
          </a:xfrm>
          <a:prstGeom prst="wedgeRoundRectCallout">
            <a:avLst>
              <a:gd name="adj1" fmla="val -69400"/>
              <a:gd name="adj2" fmla="val -134411"/>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Select for operation</a:t>
            </a:r>
          </a:p>
        </p:txBody>
      </p:sp>
    </p:spTree>
    <p:extLst>
      <p:ext uri="{BB962C8B-B14F-4D97-AF65-F5344CB8AC3E}">
        <p14:creationId xmlns:p14="http://schemas.microsoft.com/office/powerpoint/2010/main" val="283538556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993" y="7773"/>
            <a:ext cx="10515600" cy="1097127"/>
          </a:xfrm>
        </p:spPr>
        <p:txBody>
          <a:bodyPr/>
          <a:lstStyle/>
          <a:p>
            <a:r>
              <a:rPr lang="en-US" dirty="0" smtClean="0"/>
              <a:t>Restart OSDs</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54</a:t>
            </a:fld>
            <a:endParaRPr lang="en-US"/>
          </a:p>
        </p:txBody>
      </p:sp>
      <p:sp>
        <p:nvSpPr>
          <p:cNvPr id="5" name="Rounded Rectangle 4"/>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Managing Storage Devices</a:t>
            </a:r>
            <a:endParaRPr lang="en-US" dirty="0"/>
          </a:p>
        </p:txBody>
      </p:sp>
      <p:pic>
        <p:nvPicPr>
          <p:cNvPr id="6" name="Picture 5"/>
          <p:cNvPicPr>
            <a:picLocks noChangeAspect="1"/>
          </p:cNvPicPr>
          <p:nvPr/>
        </p:nvPicPr>
        <p:blipFill>
          <a:blip r:embed="rId2"/>
          <a:stretch>
            <a:fillRect/>
          </a:stretch>
        </p:blipFill>
        <p:spPr>
          <a:xfrm>
            <a:off x="1195989" y="978667"/>
            <a:ext cx="9800022" cy="5555367"/>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266700" y="4001947"/>
            <a:ext cx="7886700" cy="1590675"/>
          </a:xfrm>
          <a:prstGeom prst="rect">
            <a:avLst/>
          </a:prstGeom>
          <a:effectLst>
            <a:outerShdw blurRad="50800" dist="38100" dir="2700000" algn="tl" rotWithShape="0">
              <a:prstClr val="black">
                <a:alpha val="40000"/>
              </a:prstClr>
            </a:outerShdw>
          </a:effectLst>
        </p:spPr>
      </p:pic>
      <p:pic>
        <p:nvPicPr>
          <p:cNvPr id="8" name="Picture 7"/>
          <p:cNvPicPr>
            <a:picLocks noChangeAspect="1"/>
          </p:cNvPicPr>
          <p:nvPr/>
        </p:nvPicPr>
        <p:blipFill>
          <a:blip r:embed="rId4"/>
          <a:stretch>
            <a:fillRect/>
          </a:stretch>
        </p:blipFill>
        <p:spPr>
          <a:xfrm>
            <a:off x="10370410" y="2521589"/>
            <a:ext cx="1266528" cy="1273765"/>
          </a:xfrm>
          <a:prstGeom prst="rect">
            <a:avLst/>
          </a:prstGeom>
          <a:effectLst>
            <a:outerShdw blurRad="50800" dist="38100" dir="2700000" algn="tl" rotWithShape="0">
              <a:prstClr val="black">
                <a:alpha val="40000"/>
              </a:prstClr>
            </a:outerShdw>
          </a:effectLst>
        </p:spPr>
      </p:pic>
      <p:sp>
        <p:nvSpPr>
          <p:cNvPr id="9" name="Rounded Rectangle 8"/>
          <p:cNvSpPr/>
          <p:nvPr/>
        </p:nvSpPr>
        <p:spPr>
          <a:xfrm>
            <a:off x="2940754" y="2464035"/>
            <a:ext cx="220135" cy="1394901"/>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8481522" y="1477850"/>
            <a:ext cx="825491" cy="354085"/>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ular Callout 10"/>
          <p:cNvSpPr/>
          <p:nvPr/>
        </p:nvSpPr>
        <p:spPr>
          <a:xfrm>
            <a:off x="6731744" y="234616"/>
            <a:ext cx="1749778" cy="764301"/>
          </a:xfrm>
          <a:prstGeom prst="wedgeRoundRectCallout">
            <a:avLst>
              <a:gd name="adj1" fmla="val 49055"/>
              <a:gd name="adj2" fmla="val 113808"/>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Restart </a:t>
            </a:r>
            <a:r>
              <a:rPr lang="en-US" sz="2000" dirty="0" err="1" smtClean="0"/>
              <a:t>Autoout</a:t>
            </a:r>
            <a:r>
              <a:rPr lang="en-US" sz="2000" dirty="0" smtClean="0"/>
              <a:t> OSDs</a:t>
            </a:r>
          </a:p>
        </p:txBody>
      </p:sp>
      <p:sp>
        <p:nvSpPr>
          <p:cNvPr id="12" name="Rounded Rectangular Callout 11"/>
          <p:cNvSpPr/>
          <p:nvPr/>
        </p:nvSpPr>
        <p:spPr>
          <a:xfrm>
            <a:off x="7059867" y="3031053"/>
            <a:ext cx="1093533" cy="764301"/>
          </a:xfrm>
          <a:prstGeom prst="wedgeRoundRectCallout">
            <a:avLst>
              <a:gd name="adj1" fmla="val -21534"/>
              <a:gd name="adj2" fmla="val 230493"/>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Confirm</a:t>
            </a:r>
          </a:p>
        </p:txBody>
      </p:sp>
      <p:sp>
        <p:nvSpPr>
          <p:cNvPr id="13" name="Rounded Rectangular Callout 12"/>
          <p:cNvSpPr/>
          <p:nvPr/>
        </p:nvSpPr>
        <p:spPr>
          <a:xfrm>
            <a:off x="9060233" y="2288918"/>
            <a:ext cx="1093533" cy="764301"/>
          </a:xfrm>
          <a:prstGeom prst="wedgeRoundRectCallout">
            <a:avLst>
              <a:gd name="adj1" fmla="val 72409"/>
              <a:gd name="adj2" fmla="val 19279"/>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Wait</a:t>
            </a:r>
          </a:p>
        </p:txBody>
      </p:sp>
      <p:sp>
        <p:nvSpPr>
          <p:cNvPr id="14" name="Rounded Rectangular Callout 13"/>
          <p:cNvSpPr/>
          <p:nvPr/>
        </p:nvSpPr>
        <p:spPr>
          <a:xfrm>
            <a:off x="4363672" y="540481"/>
            <a:ext cx="1093533" cy="564420"/>
          </a:xfrm>
          <a:prstGeom prst="wedgeRoundRectCallout">
            <a:avLst>
              <a:gd name="adj1" fmla="val -159868"/>
              <a:gd name="adj2" fmla="val 288835"/>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Select</a:t>
            </a:r>
          </a:p>
        </p:txBody>
      </p:sp>
      <p:cxnSp>
        <p:nvCxnSpPr>
          <p:cNvPr id="15" name="Elbow Connector 14"/>
          <p:cNvCxnSpPr>
            <a:stCxn id="14" idx="3"/>
            <a:endCxn id="11" idx="1"/>
          </p:cNvCxnSpPr>
          <p:nvPr/>
        </p:nvCxnSpPr>
        <p:spPr>
          <a:xfrm flipV="1">
            <a:off x="5457205" y="616767"/>
            <a:ext cx="1274539" cy="205924"/>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1" idx="2"/>
            <a:endCxn id="12" idx="0"/>
          </p:cNvCxnSpPr>
          <p:nvPr/>
        </p:nvCxnSpPr>
        <p:spPr>
          <a:xfrm rot="16200000" flipH="1">
            <a:off x="6590565" y="2014984"/>
            <a:ext cx="2032136" cy="1"/>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2" idx="3"/>
            <a:endCxn id="13" idx="1"/>
          </p:cNvCxnSpPr>
          <p:nvPr/>
        </p:nvCxnSpPr>
        <p:spPr>
          <a:xfrm flipV="1">
            <a:off x="8153400" y="2671069"/>
            <a:ext cx="906833" cy="742135"/>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3160890" y="2417861"/>
            <a:ext cx="1240422" cy="1441075"/>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ular Callout 40"/>
          <p:cNvSpPr/>
          <p:nvPr/>
        </p:nvSpPr>
        <p:spPr>
          <a:xfrm>
            <a:off x="5339026" y="1626327"/>
            <a:ext cx="1093533" cy="496151"/>
          </a:xfrm>
          <a:prstGeom prst="wedgeRoundRectCallout">
            <a:avLst>
              <a:gd name="adj1" fmla="val -139221"/>
              <a:gd name="adj2" fmla="val 59159"/>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Sort</a:t>
            </a:r>
          </a:p>
        </p:txBody>
      </p:sp>
      <p:cxnSp>
        <p:nvCxnSpPr>
          <p:cNvPr id="46" name="Elbow Connector 45"/>
          <p:cNvCxnSpPr>
            <a:stCxn id="41" idx="0"/>
            <a:endCxn id="14" idx="2"/>
          </p:cNvCxnSpPr>
          <p:nvPr/>
        </p:nvCxnSpPr>
        <p:spPr>
          <a:xfrm rot="16200000" flipV="1">
            <a:off x="5137403" y="877937"/>
            <a:ext cx="521426" cy="975354"/>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3" idx="2"/>
            <a:endCxn id="38" idx="0"/>
          </p:cNvCxnSpPr>
          <p:nvPr/>
        </p:nvCxnSpPr>
        <p:spPr>
          <a:xfrm rot="5400000">
            <a:off x="9246252" y="3130657"/>
            <a:ext cx="438186" cy="283310"/>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766505" y="4317263"/>
            <a:ext cx="3247221" cy="2445230"/>
            <a:chOff x="1915652" y="2646116"/>
            <a:chExt cx="3247221" cy="2445230"/>
          </a:xfrm>
        </p:grpSpPr>
        <p:pic>
          <p:nvPicPr>
            <p:cNvPr id="34" name="Picture 33"/>
            <p:cNvPicPr>
              <a:picLocks noChangeAspect="1"/>
            </p:cNvPicPr>
            <p:nvPr/>
          </p:nvPicPr>
          <p:blipFill>
            <a:blip r:embed="rId5"/>
            <a:stretch>
              <a:fillRect/>
            </a:stretch>
          </p:blipFill>
          <p:spPr>
            <a:xfrm>
              <a:off x="1915652" y="2646116"/>
              <a:ext cx="3247221" cy="2445230"/>
            </a:xfrm>
            <a:prstGeom prst="rect">
              <a:avLst/>
            </a:prstGeom>
            <a:effectLst>
              <a:outerShdw blurRad="50800" dist="38100" dir="2700000" algn="tl" rotWithShape="0">
                <a:prstClr val="black">
                  <a:alpha val="40000"/>
                </a:prstClr>
              </a:outerShdw>
            </a:effectLst>
          </p:spPr>
        </p:pic>
        <p:pic>
          <p:nvPicPr>
            <p:cNvPr id="25" name="Picture 24"/>
            <p:cNvPicPr>
              <a:picLocks noChangeAspect="1"/>
            </p:cNvPicPr>
            <p:nvPr/>
          </p:nvPicPr>
          <p:blipFill rotWithShape="1">
            <a:blip r:embed="rId2"/>
            <a:srcRect l="28497" t="51770" r="67066" b="22254"/>
            <a:stretch/>
          </p:blipFill>
          <p:spPr>
            <a:xfrm>
              <a:off x="2824255" y="3189075"/>
              <a:ext cx="392430" cy="1264921"/>
            </a:xfrm>
            <a:prstGeom prst="rect">
              <a:avLst/>
            </a:prstGeom>
            <a:effectLst/>
          </p:spPr>
        </p:pic>
      </p:grpSp>
      <p:sp>
        <p:nvSpPr>
          <p:cNvPr id="53" name="Rounded Rectangle 52"/>
          <p:cNvSpPr/>
          <p:nvPr/>
        </p:nvSpPr>
        <p:spPr>
          <a:xfrm>
            <a:off x="8925887" y="4836163"/>
            <a:ext cx="1142602" cy="1270715"/>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ular Callout 37"/>
          <p:cNvSpPr/>
          <p:nvPr/>
        </p:nvSpPr>
        <p:spPr>
          <a:xfrm>
            <a:off x="8776923" y="3491405"/>
            <a:ext cx="1093533" cy="764301"/>
          </a:xfrm>
          <a:prstGeom prst="wedgeRoundRectCallout">
            <a:avLst>
              <a:gd name="adj1" fmla="val 32148"/>
              <a:gd name="adj2" fmla="val 128579"/>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Verify </a:t>
            </a:r>
            <a:r>
              <a:rPr lang="en-US" sz="1200" dirty="0" smtClean="0"/>
              <a:t>(may need to sort again)</a:t>
            </a:r>
          </a:p>
        </p:txBody>
      </p:sp>
    </p:spTree>
    <p:extLst>
      <p:ext uri="{BB962C8B-B14F-4D97-AF65-F5344CB8AC3E}">
        <p14:creationId xmlns:p14="http://schemas.microsoft.com/office/powerpoint/2010/main" val="14327491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993" y="7773"/>
            <a:ext cx="10515600" cy="1097127"/>
          </a:xfrm>
        </p:spPr>
        <p:txBody>
          <a:bodyPr/>
          <a:lstStyle/>
          <a:p>
            <a:r>
              <a:rPr lang="en-US" dirty="0" smtClean="0"/>
              <a:t>Remove OSDs</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55</a:t>
            </a:fld>
            <a:endParaRPr lang="en-US"/>
          </a:p>
        </p:txBody>
      </p:sp>
      <p:sp>
        <p:nvSpPr>
          <p:cNvPr id="5" name="Rounded Rectangle 4"/>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Managing Storage Devices</a:t>
            </a:r>
            <a:endParaRPr lang="en-US" dirty="0"/>
          </a:p>
        </p:txBody>
      </p:sp>
      <p:pic>
        <p:nvPicPr>
          <p:cNvPr id="6" name="Picture 5"/>
          <p:cNvPicPr>
            <a:picLocks noChangeAspect="1"/>
          </p:cNvPicPr>
          <p:nvPr/>
        </p:nvPicPr>
        <p:blipFill>
          <a:blip r:embed="rId2"/>
          <a:stretch>
            <a:fillRect/>
          </a:stretch>
        </p:blipFill>
        <p:spPr>
          <a:xfrm>
            <a:off x="1195989" y="978667"/>
            <a:ext cx="9800022" cy="5555367"/>
          </a:xfrm>
          <a:prstGeom prst="rect">
            <a:avLst/>
          </a:prstGeom>
          <a:effectLst>
            <a:outerShdw blurRad="50800" dist="38100" dir="2700000" algn="tl" rotWithShape="0">
              <a:prstClr val="black">
                <a:alpha val="40000"/>
              </a:prstClr>
            </a:outerShdw>
          </a:effectLst>
        </p:spPr>
      </p:pic>
      <p:sp>
        <p:nvSpPr>
          <p:cNvPr id="9" name="Rounded Rectangle 8"/>
          <p:cNvSpPr/>
          <p:nvPr/>
        </p:nvSpPr>
        <p:spPr>
          <a:xfrm>
            <a:off x="2940754" y="2464035"/>
            <a:ext cx="220135" cy="1403290"/>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9283034" y="1477850"/>
            <a:ext cx="825491" cy="354085"/>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ular Callout 10"/>
          <p:cNvSpPr/>
          <p:nvPr/>
        </p:nvSpPr>
        <p:spPr>
          <a:xfrm>
            <a:off x="7544547" y="234616"/>
            <a:ext cx="1749778" cy="764301"/>
          </a:xfrm>
          <a:prstGeom prst="wedgeRoundRectCallout">
            <a:avLst>
              <a:gd name="adj1" fmla="val 49055"/>
              <a:gd name="adj2" fmla="val 113808"/>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Remove OSDs</a:t>
            </a:r>
          </a:p>
        </p:txBody>
      </p:sp>
      <p:sp>
        <p:nvSpPr>
          <p:cNvPr id="13" name="Rounded Rectangular Callout 12"/>
          <p:cNvSpPr/>
          <p:nvPr/>
        </p:nvSpPr>
        <p:spPr>
          <a:xfrm>
            <a:off x="9060233" y="2288918"/>
            <a:ext cx="1093533" cy="764301"/>
          </a:xfrm>
          <a:prstGeom prst="wedgeRoundRectCallout">
            <a:avLst>
              <a:gd name="adj1" fmla="val 72409"/>
              <a:gd name="adj2" fmla="val 19279"/>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Wait</a:t>
            </a:r>
          </a:p>
        </p:txBody>
      </p:sp>
      <p:sp>
        <p:nvSpPr>
          <p:cNvPr id="14" name="Rounded Rectangular Callout 13"/>
          <p:cNvSpPr/>
          <p:nvPr/>
        </p:nvSpPr>
        <p:spPr>
          <a:xfrm>
            <a:off x="4363672" y="540481"/>
            <a:ext cx="1093533" cy="564420"/>
          </a:xfrm>
          <a:prstGeom prst="wedgeRoundRectCallout">
            <a:avLst>
              <a:gd name="adj1" fmla="val -159868"/>
              <a:gd name="adj2" fmla="val 288835"/>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Select</a:t>
            </a:r>
          </a:p>
        </p:txBody>
      </p:sp>
      <p:cxnSp>
        <p:nvCxnSpPr>
          <p:cNvPr id="15" name="Elbow Connector 14"/>
          <p:cNvCxnSpPr>
            <a:stCxn id="14" idx="3"/>
            <a:endCxn id="11" idx="1"/>
          </p:cNvCxnSpPr>
          <p:nvPr/>
        </p:nvCxnSpPr>
        <p:spPr>
          <a:xfrm flipV="1">
            <a:off x="5457205" y="616767"/>
            <a:ext cx="2087342" cy="205924"/>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1" idx="2"/>
            <a:endCxn id="12" idx="0"/>
          </p:cNvCxnSpPr>
          <p:nvPr/>
        </p:nvCxnSpPr>
        <p:spPr>
          <a:xfrm rot="5400000">
            <a:off x="6996967" y="1608584"/>
            <a:ext cx="2032136" cy="812802"/>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2" idx="3"/>
            <a:endCxn id="13" idx="1"/>
          </p:cNvCxnSpPr>
          <p:nvPr/>
        </p:nvCxnSpPr>
        <p:spPr>
          <a:xfrm flipV="1">
            <a:off x="8153400" y="2671069"/>
            <a:ext cx="906833" cy="742135"/>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3160890" y="2464035"/>
            <a:ext cx="1240422" cy="1403290"/>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ular Callout 40"/>
          <p:cNvSpPr/>
          <p:nvPr/>
        </p:nvSpPr>
        <p:spPr>
          <a:xfrm>
            <a:off x="5339026" y="1626327"/>
            <a:ext cx="1093533" cy="496151"/>
          </a:xfrm>
          <a:prstGeom prst="wedgeRoundRectCallout">
            <a:avLst>
              <a:gd name="adj1" fmla="val -143057"/>
              <a:gd name="adj2" fmla="val 45632"/>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Sort</a:t>
            </a:r>
          </a:p>
        </p:txBody>
      </p:sp>
      <p:cxnSp>
        <p:nvCxnSpPr>
          <p:cNvPr id="46" name="Elbow Connector 45"/>
          <p:cNvCxnSpPr>
            <a:stCxn id="41" idx="0"/>
            <a:endCxn id="14" idx="2"/>
          </p:cNvCxnSpPr>
          <p:nvPr/>
        </p:nvCxnSpPr>
        <p:spPr>
          <a:xfrm rot="16200000" flipV="1">
            <a:off x="5137403" y="877937"/>
            <a:ext cx="521426" cy="975354"/>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3" idx="2"/>
            <a:endCxn id="38" idx="0"/>
          </p:cNvCxnSpPr>
          <p:nvPr/>
        </p:nvCxnSpPr>
        <p:spPr>
          <a:xfrm rot="5400000">
            <a:off x="8931624" y="3057829"/>
            <a:ext cx="679986" cy="670767"/>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stretch>
            <a:fillRect/>
          </a:stretch>
        </p:blipFill>
        <p:spPr>
          <a:xfrm>
            <a:off x="385726" y="4119902"/>
            <a:ext cx="7858125" cy="1590675"/>
          </a:xfrm>
          <a:prstGeom prst="rect">
            <a:avLst/>
          </a:prstGeom>
          <a:effectLst>
            <a:outerShdw blurRad="50800" dist="38100" dir="2700000" algn="tl" rotWithShape="0">
              <a:prstClr val="black">
                <a:alpha val="40000"/>
              </a:prstClr>
            </a:outerShdw>
          </a:effectLst>
        </p:spPr>
      </p:pic>
      <p:sp>
        <p:nvSpPr>
          <p:cNvPr id="12" name="Rounded Rectangular Callout 11"/>
          <p:cNvSpPr/>
          <p:nvPr/>
        </p:nvSpPr>
        <p:spPr>
          <a:xfrm>
            <a:off x="7059867" y="3031053"/>
            <a:ext cx="1093533" cy="764301"/>
          </a:xfrm>
          <a:prstGeom prst="wedgeRoundRectCallout">
            <a:avLst>
              <a:gd name="adj1" fmla="val -21534"/>
              <a:gd name="adj2" fmla="val 230493"/>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Confirm</a:t>
            </a:r>
          </a:p>
        </p:txBody>
      </p:sp>
      <p:pic>
        <p:nvPicPr>
          <p:cNvPr id="7" name="Picture 6"/>
          <p:cNvPicPr>
            <a:picLocks noChangeAspect="1"/>
          </p:cNvPicPr>
          <p:nvPr/>
        </p:nvPicPr>
        <p:blipFill rotWithShape="1">
          <a:blip r:embed="rId4"/>
          <a:srcRect l="20098" t="21297" r="55750" b="42474"/>
          <a:stretch/>
        </p:blipFill>
        <p:spPr>
          <a:xfrm>
            <a:off x="9078841" y="4497506"/>
            <a:ext cx="2374370" cy="2124961"/>
          </a:xfrm>
          <a:prstGeom prst="rect">
            <a:avLst/>
          </a:prstGeom>
          <a:effectLst>
            <a:outerShdw blurRad="50800" dist="38100" dir="2700000" algn="tl" rotWithShape="0">
              <a:prstClr val="black">
                <a:alpha val="40000"/>
              </a:prstClr>
            </a:outerShdw>
          </a:effectLst>
        </p:spPr>
      </p:pic>
      <p:sp>
        <p:nvSpPr>
          <p:cNvPr id="53" name="Rounded Rectangle 52"/>
          <p:cNvSpPr/>
          <p:nvPr/>
        </p:nvSpPr>
        <p:spPr>
          <a:xfrm>
            <a:off x="9078841" y="5117284"/>
            <a:ext cx="865647" cy="1486629"/>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ular Callout 37"/>
          <p:cNvSpPr/>
          <p:nvPr/>
        </p:nvSpPr>
        <p:spPr>
          <a:xfrm>
            <a:off x="8389466" y="3733205"/>
            <a:ext cx="1093533" cy="764301"/>
          </a:xfrm>
          <a:prstGeom prst="wedgeRoundRectCallout">
            <a:avLst>
              <a:gd name="adj1" fmla="val 53221"/>
              <a:gd name="adj2" fmla="val 133010"/>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Verify </a:t>
            </a:r>
            <a:r>
              <a:rPr lang="en-US" sz="1200" dirty="0" smtClean="0"/>
              <a:t>(may need to sort again)</a:t>
            </a:r>
          </a:p>
        </p:txBody>
      </p:sp>
      <p:pic>
        <p:nvPicPr>
          <p:cNvPr id="28" name="Picture 27"/>
          <p:cNvPicPr/>
          <p:nvPr/>
        </p:nvPicPr>
        <p:blipFill rotWithShape="1">
          <a:blip r:embed="rId5"/>
          <a:srcRect l="48984" t="15463" r="39693" b="65250"/>
          <a:stretch/>
        </p:blipFill>
        <p:spPr>
          <a:xfrm>
            <a:off x="10389834" y="2299880"/>
            <a:ext cx="1107347" cy="114929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743301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Restore OSDs</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56</a:t>
            </a:fld>
            <a:endParaRPr lang="en-US"/>
          </a:p>
        </p:txBody>
      </p:sp>
      <p:sp>
        <p:nvSpPr>
          <p:cNvPr id="5" name="Rounded Rectangle 4"/>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Managing Storage Devices</a:t>
            </a:r>
            <a:endParaRPr lang="en-US" dirty="0"/>
          </a:p>
        </p:txBody>
      </p:sp>
      <p:pic>
        <p:nvPicPr>
          <p:cNvPr id="6" name="Picture 5"/>
          <p:cNvPicPr>
            <a:picLocks noChangeAspect="1"/>
          </p:cNvPicPr>
          <p:nvPr/>
        </p:nvPicPr>
        <p:blipFill>
          <a:blip r:embed="rId2"/>
          <a:stretch>
            <a:fillRect/>
          </a:stretch>
        </p:blipFill>
        <p:spPr>
          <a:xfrm>
            <a:off x="1635854" y="1333336"/>
            <a:ext cx="8262714" cy="4932205"/>
          </a:xfrm>
          <a:prstGeom prst="rect">
            <a:avLst/>
          </a:prstGeom>
        </p:spPr>
      </p:pic>
      <p:sp>
        <p:nvSpPr>
          <p:cNvPr id="9" name="Rounded Rectangle 8"/>
          <p:cNvSpPr/>
          <p:nvPr/>
        </p:nvSpPr>
        <p:spPr>
          <a:xfrm>
            <a:off x="3065701" y="2926615"/>
            <a:ext cx="220134" cy="1197141"/>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9283034" y="1477850"/>
            <a:ext cx="825491" cy="354085"/>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ular Callout 10"/>
          <p:cNvSpPr/>
          <p:nvPr/>
        </p:nvSpPr>
        <p:spPr>
          <a:xfrm>
            <a:off x="7544547" y="234616"/>
            <a:ext cx="1749778" cy="764301"/>
          </a:xfrm>
          <a:prstGeom prst="wedgeRoundRectCallout">
            <a:avLst>
              <a:gd name="adj1" fmla="val 49055"/>
              <a:gd name="adj2" fmla="val 113808"/>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Restore OSDs</a:t>
            </a:r>
          </a:p>
        </p:txBody>
      </p:sp>
      <p:sp>
        <p:nvSpPr>
          <p:cNvPr id="12" name="Rounded Rectangular Callout 11"/>
          <p:cNvSpPr/>
          <p:nvPr/>
        </p:nvSpPr>
        <p:spPr>
          <a:xfrm>
            <a:off x="8999318" y="2660618"/>
            <a:ext cx="1093533" cy="764301"/>
          </a:xfrm>
          <a:prstGeom prst="wedgeRoundRectCallout">
            <a:avLst>
              <a:gd name="adj1" fmla="val 72409"/>
              <a:gd name="adj2" fmla="val 19279"/>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Wait</a:t>
            </a:r>
          </a:p>
        </p:txBody>
      </p:sp>
      <p:sp>
        <p:nvSpPr>
          <p:cNvPr id="13" name="Rounded Rectangular Callout 12"/>
          <p:cNvSpPr/>
          <p:nvPr/>
        </p:nvSpPr>
        <p:spPr>
          <a:xfrm>
            <a:off x="4363672" y="540481"/>
            <a:ext cx="1093533" cy="564420"/>
          </a:xfrm>
          <a:prstGeom prst="wedgeRoundRectCallout">
            <a:avLst>
              <a:gd name="adj1" fmla="val -159868"/>
              <a:gd name="adj2" fmla="val 376527"/>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Select</a:t>
            </a:r>
          </a:p>
        </p:txBody>
      </p:sp>
      <p:cxnSp>
        <p:nvCxnSpPr>
          <p:cNvPr id="14" name="Elbow Connector 13"/>
          <p:cNvCxnSpPr>
            <a:stCxn id="13" idx="3"/>
            <a:endCxn id="11" idx="1"/>
          </p:cNvCxnSpPr>
          <p:nvPr/>
        </p:nvCxnSpPr>
        <p:spPr>
          <a:xfrm flipV="1">
            <a:off x="5457205" y="616767"/>
            <a:ext cx="2087342" cy="205924"/>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11" idx="2"/>
            <a:endCxn id="24" idx="0"/>
          </p:cNvCxnSpPr>
          <p:nvPr/>
        </p:nvCxnSpPr>
        <p:spPr>
          <a:xfrm rot="5400000">
            <a:off x="6996967" y="1608584"/>
            <a:ext cx="2032136" cy="812802"/>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24" idx="3"/>
            <a:endCxn id="12" idx="1"/>
          </p:cNvCxnSpPr>
          <p:nvPr/>
        </p:nvCxnSpPr>
        <p:spPr>
          <a:xfrm flipV="1">
            <a:off x="8153400" y="3042769"/>
            <a:ext cx="845918" cy="370435"/>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3285835" y="2926615"/>
            <a:ext cx="781887" cy="1197141"/>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ular Callout 18"/>
          <p:cNvSpPr/>
          <p:nvPr/>
        </p:nvSpPr>
        <p:spPr>
          <a:xfrm>
            <a:off x="5023606" y="2430464"/>
            <a:ext cx="1093533" cy="496151"/>
          </a:xfrm>
          <a:prstGeom prst="wedgeRoundRectCallout">
            <a:avLst>
              <a:gd name="adj1" fmla="val -145358"/>
              <a:gd name="adj2" fmla="val 1671"/>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Sort</a:t>
            </a:r>
          </a:p>
        </p:txBody>
      </p:sp>
      <p:cxnSp>
        <p:nvCxnSpPr>
          <p:cNvPr id="20" name="Elbow Connector 19"/>
          <p:cNvCxnSpPr>
            <a:stCxn id="19" idx="0"/>
            <a:endCxn id="13" idx="2"/>
          </p:cNvCxnSpPr>
          <p:nvPr/>
        </p:nvCxnSpPr>
        <p:spPr>
          <a:xfrm rot="16200000" flipV="1">
            <a:off x="4577625" y="1437716"/>
            <a:ext cx="1325563" cy="659934"/>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2" idx="2"/>
            <a:endCxn id="17" idx="0"/>
          </p:cNvCxnSpPr>
          <p:nvPr/>
        </p:nvCxnSpPr>
        <p:spPr>
          <a:xfrm rot="5400000">
            <a:off x="9015325" y="3361113"/>
            <a:ext cx="466954" cy="594567"/>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3"/>
          <a:stretch>
            <a:fillRect/>
          </a:stretch>
        </p:blipFill>
        <p:spPr>
          <a:xfrm>
            <a:off x="1224267" y="4364485"/>
            <a:ext cx="6629400" cy="1352550"/>
          </a:xfrm>
          <a:prstGeom prst="rect">
            <a:avLst/>
          </a:prstGeom>
          <a:effectLst>
            <a:outerShdw blurRad="50800" dist="38100" dir="2700000" algn="tl" rotWithShape="0">
              <a:prstClr val="black">
                <a:alpha val="40000"/>
              </a:prstClr>
            </a:outerShdw>
          </a:effectLst>
        </p:spPr>
      </p:pic>
      <p:pic>
        <p:nvPicPr>
          <p:cNvPr id="29" name="Picture 28"/>
          <p:cNvPicPr>
            <a:picLocks noChangeAspect="1"/>
          </p:cNvPicPr>
          <p:nvPr/>
        </p:nvPicPr>
        <p:blipFill rotWithShape="1">
          <a:blip r:embed="rId4"/>
          <a:srcRect l="49146" t="15866" r="39665" b="65390"/>
          <a:stretch/>
        </p:blipFill>
        <p:spPr>
          <a:xfrm>
            <a:off x="10317351" y="2776136"/>
            <a:ext cx="1115735" cy="1115737"/>
          </a:xfrm>
          <a:prstGeom prst="rect">
            <a:avLst/>
          </a:prstGeom>
          <a:effectLst>
            <a:outerShdw blurRad="50800" dist="38100" dir="2700000" algn="tl" rotWithShape="0">
              <a:prstClr val="black">
                <a:alpha val="40000"/>
              </a:prstClr>
            </a:outerShdw>
          </a:effectLst>
        </p:spPr>
      </p:pic>
      <p:sp>
        <p:nvSpPr>
          <p:cNvPr id="24" name="Rounded Rectangular Callout 23"/>
          <p:cNvSpPr/>
          <p:nvPr/>
        </p:nvSpPr>
        <p:spPr>
          <a:xfrm>
            <a:off x="7059867" y="3031053"/>
            <a:ext cx="1093533" cy="764301"/>
          </a:xfrm>
          <a:prstGeom prst="wedgeRoundRectCallout">
            <a:avLst>
              <a:gd name="adj1" fmla="val -21534"/>
              <a:gd name="adj2" fmla="val 230493"/>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Confirm</a:t>
            </a:r>
          </a:p>
        </p:txBody>
      </p:sp>
      <p:pic>
        <p:nvPicPr>
          <p:cNvPr id="30" name="Picture 29"/>
          <p:cNvPicPr>
            <a:picLocks noChangeAspect="1"/>
          </p:cNvPicPr>
          <p:nvPr/>
        </p:nvPicPr>
        <p:blipFill rotWithShape="1">
          <a:blip r:embed="rId5"/>
          <a:srcRect l="20081" t="21618" r="56536" b="42756"/>
          <a:stretch/>
        </p:blipFill>
        <p:spPr>
          <a:xfrm>
            <a:off x="9283034" y="4619504"/>
            <a:ext cx="1946246" cy="1770077"/>
          </a:xfrm>
          <a:prstGeom prst="rect">
            <a:avLst/>
          </a:prstGeom>
          <a:effectLst>
            <a:outerShdw blurRad="50800" dist="38100" dir="2700000" algn="tl" rotWithShape="0">
              <a:prstClr val="black">
                <a:alpha val="40000"/>
              </a:prstClr>
            </a:outerShdw>
          </a:effectLst>
        </p:spPr>
      </p:pic>
      <p:sp>
        <p:nvSpPr>
          <p:cNvPr id="22" name="Rounded Rectangle 21"/>
          <p:cNvSpPr/>
          <p:nvPr/>
        </p:nvSpPr>
        <p:spPr>
          <a:xfrm>
            <a:off x="9283034" y="5108492"/>
            <a:ext cx="1034317" cy="1270715"/>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16"/>
          <p:cNvSpPr/>
          <p:nvPr/>
        </p:nvSpPr>
        <p:spPr>
          <a:xfrm>
            <a:off x="8404751" y="3891873"/>
            <a:ext cx="1093533" cy="764301"/>
          </a:xfrm>
          <a:prstGeom prst="wedgeRoundRectCallout">
            <a:avLst>
              <a:gd name="adj1" fmla="val 63961"/>
              <a:gd name="adj2" fmla="val 107765"/>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Verify </a:t>
            </a:r>
            <a:r>
              <a:rPr lang="en-US" sz="1200" dirty="0" smtClean="0"/>
              <a:t>(may need to sort again)</a:t>
            </a:r>
          </a:p>
        </p:txBody>
      </p:sp>
    </p:spTree>
    <p:extLst>
      <p:ext uri="{BB962C8B-B14F-4D97-AF65-F5344CB8AC3E}">
        <p14:creationId xmlns:p14="http://schemas.microsoft.com/office/powerpoint/2010/main" val="270262564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57</a:t>
            </a:fld>
            <a:endParaRPr lang="en-US"/>
          </a:p>
        </p:txBody>
      </p:sp>
      <p:sp>
        <p:nvSpPr>
          <p:cNvPr id="6" name="Rounded Rectangle 5"/>
          <p:cNvSpPr/>
          <p:nvPr/>
        </p:nvSpPr>
        <p:spPr>
          <a:xfrm>
            <a:off x="4297680" y="2560320"/>
            <a:ext cx="3540034" cy="1789611"/>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Working with OpenStack</a:t>
            </a:r>
            <a:endParaRPr lang="en-US" sz="2800" dirty="0"/>
          </a:p>
        </p:txBody>
      </p:sp>
    </p:spTree>
    <p:extLst>
      <p:ext uri="{BB962C8B-B14F-4D97-AF65-F5344CB8AC3E}">
        <p14:creationId xmlns:p14="http://schemas.microsoft.com/office/powerpoint/2010/main" val="391961130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2"/>
          <a:srcRect t="7236" r="1861"/>
          <a:stretch/>
        </p:blipFill>
        <p:spPr>
          <a:xfrm>
            <a:off x="1523391" y="1019563"/>
            <a:ext cx="9495576" cy="5357718"/>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dirty="0" smtClean="0"/>
              <a:t>OpenStack Access</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58</a:t>
            </a:fld>
            <a:endParaRPr lang="en-US"/>
          </a:p>
        </p:txBody>
      </p:sp>
      <p:sp>
        <p:nvSpPr>
          <p:cNvPr id="5" name="Rounded Rectangle 4"/>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Interoperation with OpenStack</a:t>
            </a:r>
            <a:endParaRPr lang="en-US" dirty="0"/>
          </a:p>
        </p:txBody>
      </p:sp>
      <p:sp>
        <p:nvSpPr>
          <p:cNvPr id="8" name="Rounded Rectangular Callout 7"/>
          <p:cNvSpPr/>
          <p:nvPr/>
        </p:nvSpPr>
        <p:spPr>
          <a:xfrm>
            <a:off x="6166351" y="977060"/>
            <a:ext cx="2604911" cy="1096068"/>
          </a:xfrm>
          <a:prstGeom prst="wedgeRoundRectCallout">
            <a:avLst>
              <a:gd name="adj1" fmla="val 78052"/>
              <a:gd name="adj2" fmla="val 12810"/>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Click here to establish connection to OpenStack server</a:t>
            </a:r>
          </a:p>
        </p:txBody>
      </p:sp>
      <p:pic>
        <p:nvPicPr>
          <p:cNvPr id="30" name="Picture 29"/>
          <p:cNvPicPr>
            <a:picLocks noChangeAspect="1"/>
          </p:cNvPicPr>
          <p:nvPr/>
        </p:nvPicPr>
        <p:blipFill rotWithShape="1">
          <a:blip r:embed="rId3"/>
          <a:srcRect l="29966" t="16524" r="17601" b="59125"/>
          <a:stretch/>
        </p:blipFill>
        <p:spPr>
          <a:xfrm>
            <a:off x="4340060" y="4121278"/>
            <a:ext cx="5700889" cy="1580444"/>
          </a:xfrm>
          <a:prstGeom prst="rect">
            <a:avLst/>
          </a:prstGeom>
        </p:spPr>
      </p:pic>
      <p:sp>
        <p:nvSpPr>
          <p:cNvPr id="16" name="Rounded Rectangular Callout 15"/>
          <p:cNvSpPr/>
          <p:nvPr/>
        </p:nvSpPr>
        <p:spPr>
          <a:xfrm>
            <a:off x="5023555" y="3467099"/>
            <a:ext cx="4617156" cy="852433"/>
          </a:xfrm>
          <a:prstGeom prst="wedgeRoundRectCallout">
            <a:avLst>
              <a:gd name="adj1" fmla="val -45635"/>
              <a:gd name="adj2" fmla="val 105082"/>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IP address of OpenStack Nova Controller</a:t>
            </a:r>
          </a:p>
          <a:p>
            <a:pPr algn="ctr"/>
            <a:r>
              <a:rPr lang="en-US" sz="2000" dirty="0" smtClean="0"/>
              <a:t>(Requires established SSH connection)</a:t>
            </a:r>
          </a:p>
        </p:txBody>
      </p:sp>
      <p:sp>
        <p:nvSpPr>
          <p:cNvPr id="31" name="Rounded Rectangular Callout 30"/>
          <p:cNvSpPr/>
          <p:nvPr/>
        </p:nvSpPr>
        <p:spPr>
          <a:xfrm>
            <a:off x="10479458" y="4718756"/>
            <a:ext cx="1479256" cy="696844"/>
          </a:xfrm>
          <a:prstGeom prst="wedgeRoundRectCallout">
            <a:avLst>
              <a:gd name="adj1" fmla="val -90604"/>
              <a:gd name="adj2" fmla="val 44739"/>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Confirm</a:t>
            </a:r>
          </a:p>
        </p:txBody>
      </p:sp>
    </p:spTree>
    <p:extLst>
      <p:ext uri="{BB962C8B-B14F-4D97-AF65-F5344CB8AC3E}">
        <p14:creationId xmlns:p14="http://schemas.microsoft.com/office/powerpoint/2010/main" val="2489695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OpenStack Access</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59</a:t>
            </a:fld>
            <a:endParaRPr lang="en-US"/>
          </a:p>
        </p:txBody>
      </p:sp>
      <p:sp>
        <p:nvSpPr>
          <p:cNvPr id="5" name="Rounded Rectangle 4"/>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Interoperation with OpenStack</a:t>
            </a:r>
            <a:endParaRPr lang="en-US" dirty="0"/>
          </a:p>
        </p:txBody>
      </p:sp>
      <p:pic>
        <p:nvPicPr>
          <p:cNvPr id="6" name="Picture 5"/>
          <p:cNvPicPr>
            <a:picLocks noChangeAspect="1"/>
          </p:cNvPicPr>
          <p:nvPr/>
        </p:nvPicPr>
        <p:blipFill>
          <a:blip r:embed="rId2"/>
          <a:stretch>
            <a:fillRect/>
          </a:stretch>
        </p:blipFill>
        <p:spPr>
          <a:xfrm>
            <a:off x="209550" y="1238250"/>
            <a:ext cx="11772900" cy="4381500"/>
          </a:xfrm>
          <a:prstGeom prst="rect">
            <a:avLst/>
          </a:prstGeom>
          <a:effectLst>
            <a:outerShdw blurRad="50800" dist="38100" dir="2700000" algn="tl" rotWithShape="0">
              <a:prstClr val="black">
                <a:alpha val="40000"/>
              </a:prstClr>
            </a:outerShdw>
          </a:effectLst>
        </p:spPr>
      </p:pic>
      <p:sp>
        <p:nvSpPr>
          <p:cNvPr id="7" name="Rounded Rectangle 6"/>
          <p:cNvSpPr/>
          <p:nvPr/>
        </p:nvSpPr>
        <p:spPr>
          <a:xfrm>
            <a:off x="2822222" y="2901244"/>
            <a:ext cx="451555" cy="485423"/>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6850944" y="1396616"/>
            <a:ext cx="2604911" cy="1096068"/>
          </a:xfrm>
          <a:prstGeom prst="wedgeRoundRectCallout">
            <a:avLst>
              <a:gd name="adj1" fmla="val -147734"/>
              <a:gd name="adj2" fmla="val 97266"/>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Select and Delete to remove connection to OpenStack server</a:t>
            </a:r>
          </a:p>
        </p:txBody>
      </p:sp>
      <p:pic>
        <p:nvPicPr>
          <p:cNvPr id="13" name="Picture 12"/>
          <p:cNvPicPr>
            <a:picLocks noChangeAspect="1"/>
          </p:cNvPicPr>
          <p:nvPr/>
        </p:nvPicPr>
        <p:blipFill>
          <a:blip r:embed="rId3"/>
          <a:stretch>
            <a:fillRect/>
          </a:stretch>
        </p:blipFill>
        <p:spPr>
          <a:xfrm>
            <a:off x="3939822" y="3903662"/>
            <a:ext cx="7886700" cy="2152650"/>
          </a:xfrm>
          <a:prstGeom prst="rect">
            <a:avLst/>
          </a:prstGeom>
          <a:effectLst>
            <a:outerShdw blurRad="50800" dist="38100" dir="2700000" algn="tl" rotWithShape="0">
              <a:prstClr val="black">
                <a:alpha val="40000"/>
              </a:prstClr>
            </a:outerShdw>
          </a:effectLst>
        </p:spPr>
      </p:pic>
      <p:sp>
        <p:nvSpPr>
          <p:cNvPr id="16" name="Rounded Rectangular Callout 15"/>
          <p:cNvSpPr/>
          <p:nvPr/>
        </p:nvSpPr>
        <p:spPr>
          <a:xfrm>
            <a:off x="5421317" y="3681948"/>
            <a:ext cx="4953172" cy="852433"/>
          </a:xfrm>
          <a:prstGeom prst="wedgeRoundRectCallout">
            <a:avLst>
              <a:gd name="adj1" fmla="val -48813"/>
              <a:gd name="adj2" fmla="val 101109"/>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IP address of OpenStack Nova Controller</a:t>
            </a:r>
          </a:p>
          <a:p>
            <a:pPr algn="ctr"/>
            <a:r>
              <a:rPr lang="en-US" sz="2000" dirty="0" smtClean="0"/>
              <a:t>(requires established SSH connection)</a:t>
            </a:r>
          </a:p>
        </p:txBody>
      </p:sp>
      <p:sp>
        <p:nvSpPr>
          <p:cNvPr id="27" name="Rounded Rectangular Callout 26"/>
          <p:cNvSpPr/>
          <p:nvPr/>
        </p:nvSpPr>
        <p:spPr>
          <a:xfrm>
            <a:off x="6850944" y="1420887"/>
            <a:ext cx="2604911" cy="1096068"/>
          </a:xfrm>
          <a:prstGeom prst="wedgeRoundRectCallout">
            <a:avLst>
              <a:gd name="adj1" fmla="val 98420"/>
              <a:gd name="adj2" fmla="val 31349"/>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Select and Delete to remove connection to OpenStack server</a:t>
            </a:r>
          </a:p>
        </p:txBody>
      </p:sp>
      <p:sp>
        <p:nvSpPr>
          <p:cNvPr id="28" name="Rounded Rectangular Callout 27"/>
          <p:cNvSpPr/>
          <p:nvPr/>
        </p:nvSpPr>
        <p:spPr>
          <a:xfrm>
            <a:off x="5421317" y="3684671"/>
            <a:ext cx="4953172" cy="852433"/>
          </a:xfrm>
          <a:prstGeom prst="wedgeRoundRectCallout">
            <a:avLst>
              <a:gd name="adj1" fmla="val 38229"/>
              <a:gd name="adj2" fmla="val -93565"/>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Edit IP address of OpenStack Nova Controller</a:t>
            </a:r>
          </a:p>
          <a:p>
            <a:pPr algn="ctr"/>
            <a:r>
              <a:rPr lang="en-US" sz="2000" dirty="0" smtClean="0"/>
              <a:t>(requires established SSH connection)</a:t>
            </a:r>
          </a:p>
        </p:txBody>
      </p:sp>
      <p:sp>
        <p:nvSpPr>
          <p:cNvPr id="17" name="Rounded Rectangular Callout 16"/>
          <p:cNvSpPr/>
          <p:nvPr/>
        </p:nvSpPr>
        <p:spPr>
          <a:xfrm>
            <a:off x="10622432" y="4185959"/>
            <a:ext cx="1479256" cy="696844"/>
          </a:xfrm>
          <a:prstGeom prst="wedgeRoundRectCallout">
            <a:avLst>
              <a:gd name="adj1" fmla="val -8184"/>
              <a:gd name="adj2" fmla="val 159759"/>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Confirm</a:t>
            </a:r>
          </a:p>
        </p:txBody>
      </p:sp>
    </p:spTree>
    <p:extLst>
      <p:ext uri="{BB962C8B-B14F-4D97-AF65-F5344CB8AC3E}">
        <p14:creationId xmlns:p14="http://schemas.microsoft.com/office/powerpoint/2010/main" val="3627895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smtClean="0"/>
              <a:t>VSM: What it does…</a:t>
            </a:r>
          </a:p>
        </p:txBody>
      </p:sp>
      <p:sp>
        <p:nvSpPr>
          <p:cNvPr id="4" name="Content Placeholder 3"/>
          <p:cNvSpPr>
            <a:spLocks noGrp="1"/>
          </p:cNvSpPr>
          <p:nvPr>
            <p:ph idx="1"/>
          </p:nvPr>
        </p:nvSpPr>
        <p:spPr>
          <a:xfrm>
            <a:off x="974308" y="1176352"/>
            <a:ext cx="4193115" cy="5362560"/>
          </a:xfrm>
        </p:spPr>
        <p:txBody>
          <a:bodyPr>
            <a:normAutofit fontScale="70000" lnSpcReduction="20000"/>
          </a:bodyPr>
          <a:lstStyle/>
          <a:p>
            <a:r>
              <a:rPr lang="en-US" altLang="en-US" dirty="0" smtClean="0"/>
              <a:t>Web-based UI </a:t>
            </a:r>
          </a:p>
          <a:p>
            <a:pPr lvl="1"/>
            <a:r>
              <a:rPr lang="en-US" altLang="en-US" dirty="0" smtClean="0"/>
              <a:t>Administrator-friendly interface for cluster management, monitoring, and troubleshooting</a:t>
            </a:r>
          </a:p>
          <a:p>
            <a:r>
              <a:rPr lang="en-US" altLang="en-US" dirty="0" smtClean="0"/>
              <a:t>Server management</a:t>
            </a:r>
          </a:p>
          <a:p>
            <a:pPr lvl="1"/>
            <a:r>
              <a:rPr lang="en-US" altLang="en-US" dirty="0" smtClean="0"/>
              <a:t>Organizes and manages servers</a:t>
            </a:r>
          </a:p>
          <a:p>
            <a:pPr lvl="1"/>
            <a:r>
              <a:rPr lang="en-US" altLang="en-US" dirty="0" smtClean="0"/>
              <a:t>Organizes and manages disks</a:t>
            </a:r>
          </a:p>
          <a:p>
            <a:r>
              <a:rPr lang="en-US" altLang="en-US" dirty="0" smtClean="0"/>
              <a:t>Cluster Management</a:t>
            </a:r>
          </a:p>
          <a:p>
            <a:pPr lvl="1"/>
            <a:r>
              <a:rPr lang="en-US" altLang="en-US" dirty="0" smtClean="0"/>
              <a:t>Manages cluster creation</a:t>
            </a:r>
          </a:p>
          <a:p>
            <a:pPr lvl="1"/>
            <a:r>
              <a:rPr lang="en-US" altLang="en-US" dirty="0" smtClean="0"/>
              <a:t>Manages pool creation</a:t>
            </a:r>
          </a:p>
          <a:p>
            <a:r>
              <a:rPr lang="en-US" altLang="en-US" dirty="0" smtClean="0"/>
              <a:t>Cluster Monitoring</a:t>
            </a:r>
          </a:p>
          <a:p>
            <a:pPr lvl="1"/>
            <a:r>
              <a:rPr lang="en-US" altLang="en-US" dirty="0" smtClean="0"/>
              <a:t>Capacity &amp; Performance</a:t>
            </a:r>
          </a:p>
          <a:p>
            <a:pPr lvl="1"/>
            <a:r>
              <a:rPr lang="en-US" altLang="en-US" dirty="0" smtClean="0"/>
              <a:t>Ceph daemons and data elements</a:t>
            </a:r>
          </a:p>
          <a:p>
            <a:r>
              <a:rPr lang="en-US" altLang="en-US" dirty="0" smtClean="0"/>
              <a:t>OpenStack Interface</a:t>
            </a:r>
          </a:p>
          <a:p>
            <a:pPr lvl="1"/>
            <a:r>
              <a:rPr lang="en-US" altLang="en-US" dirty="0" smtClean="0"/>
              <a:t>Connecting to OpenStack</a:t>
            </a:r>
          </a:p>
          <a:p>
            <a:pPr lvl="1"/>
            <a:r>
              <a:rPr lang="en-US" altLang="en-US" dirty="0" smtClean="0"/>
              <a:t>Connecting pools to OpenStack</a:t>
            </a:r>
          </a:p>
          <a:p>
            <a:r>
              <a:rPr lang="en-US" altLang="en-US" dirty="0" smtClean="0"/>
              <a:t>VSM administration</a:t>
            </a:r>
          </a:p>
          <a:p>
            <a:pPr lvl="1"/>
            <a:r>
              <a:rPr lang="en-US" altLang="en-US" dirty="0" smtClean="0"/>
              <a:t>Adding Users</a:t>
            </a:r>
          </a:p>
          <a:p>
            <a:pPr lvl="1"/>
            <a:r>
              <a:rPr lang="en-US" altLang="en-US" dirty="0" smtClean="0"/>
              <a:t>Managing passwords</a:t>
            </a:r>
          </a:p>
          <a:p>
            <a:endParaRPr lang="en-US" dirty="0"/>
          </a:p>
        </p:txBody>
      </p:sp>
      <p:sp>
        <p:nvSpPr>
          <p:cNvPr id="9" name="Footer Placeholder 8"/>
          <p:cNvSpPr>
            <a:spLocks noGrp="1"/>
          </p:cNvSpPr>
          <p:nvPr>
            <p:ph type="ftr" sz="quarter" idx="11"/>
          </p:nvPr>
        </p:nvSpPr>
        <p:spPr/>
        <p:txBody>
          <a:bodyPr/>
          <a:lstStyle/>
          <a:p>
            <a:r>
              <a:rPr lang="en-US" smtClean="0"/>
              <a:t>Intel Confidential – Virtual Storage Manager 0.5</a:t>
            </a:r>
            <a:endParaRPr lang="en-US" dirty="0"/>
          </a:p>
        </p:txBody>
      </p:sp>
      <p:sp>
        <p:nvSpPr>
          <p:cNvPr id="6147" name="Slide Number Placeholder 3"/>
          <p:cNvSpPr>
            <a:spLocks noGrp="1"/>
          </p:cNvSpPr>
          <p:nvPr>
            <p:ph type="sldNum" sz="quarter" idx="12"/>
          </p:nvPr>
        </p:nvSpPr>
        <p:spPr/>
        <p:txBody>
          <a:bodyPr/>
          <a:lstStyle>
            <a:lvl1pPr>
              <a:spcBef>
                <a:spcPct val="60000"/>
              </a:spcBef>
              <a:defRPr>
                <a:solidFill>
                  <a:schemeClr val="tx1"/>
                </a:solidFill>
                <a:latin typeface="Verdana" panose="020B0604030504040204" pitchFamily="34" charset="0"/>
              </a:defRPr>
            </a:lvl1pPr>
            <a:lvl2pPr marL="742950" indent="-285750">
              <a:spcBef>
                <a:spcPct val="40000"/>
              </a:spcBef>
              <a:buSzPct val="125000"/>
              <a:buFont typeface="Times" panose="02020603050405020304" pitchFamily="18" charset="0"/>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Font typeface="Times" panose="02020603050405020304" pitchFamily="18" charset="0"/>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fld id="{E83270C5-BA10-4A5C-A55E-41218EFDD75B}" type="slidenum">
              <a:rPr lang="en-US" altLang="en-US" smtClean="0"/>
              <a:pPr/>
              <a:t>6</a:t>
            </a:fld>
            <a:endParaRPr lang="en-US" altLang="en-US" smtClean="0"/>
          </a:p>
        </p:txBody>
      </p:sp>
      <p:sp>
        <p:nvSpPr>
          <p:cNvPr id="6" name="Rounded Rectangle 5"/>
          <p:cNvSpPr/>
          <p:nvPr/>
        </p:nvSpPr>
        <p:spPr>
          <a:xfrm>
            <a:off x="5986199" y="5773736"/>
            <a:ext cx="5038725" cy="582613"/>
          </a:xfrm>
          <a:prstGeom prst="roundRect">
            <a:avLst>
              <a:gd name="adj" fmla="val 8628"/>
            </a:avLst>
          </a:prstGeom>
          <a:solidFill>
            <a:srgbClr val="4F81BD"/>
          </a:solidFill>
          <a:ln w="25400" cap="flat" cmpd="sng" algn="ctr">
            <a:noFill/>
            <a:prstDash val="solid"/>
          </a:ln>
          <a:effectLst>
            <a:outerShdw blurRad="50800" dist="38100" dir="2700000" algn="tl" rotWithShape="0">
              <a:prstClr val="black">
                <a:alpha val="40000"/>
              </a:prstClr>
            </a:outerShdw>
          </a:effectLst>
        </p:spPr>
        <p:txBody>
          <a:bodyPr lIns="0" tIns="0" rIns="0" bIns="0" anchor="ctr"/>
          <a:lstStyle/>
          <a:p>
            <a:pPr algn="ctr">
              <a:defRPr/>
            </a:pPr>
            <a:r>
              <a:rPr lang="en-US" sz="1600" kern="0" dirty="0">
                <a:solidFill>
                  <a:prstClr val="white"/>
                </a:solidFill>
                <a:latin typeface="Calibri"/>
              </a:rPr>
              <a:t>Management framework = Consistent configuration</a:t>
            </a:r>
          </a:p>
          <a:p>
            <a:pPr algn="ctr">
              <a:defRPr/>
            </a:pPr>
            <a:r>
              <a:rPr lang="en-US" sz="1600" kern="0" dirty="0">
                <a:solidFill>
                  <a:prstClr val="white"/>
                </a:solidFill>
                <a:latin typeface="Calibri"/>
              </a:rPr>
              <a:t>Operator-friendly interface for management &amp; monitoring</a:t>
            </a:r>
          </a:p>
        </p:txBody>
      </p:sp>
      <p:pic>
        <p:nvPicPr>
          <p:cNvPr id="3" name="Picture 2"/>
          <p:cNvPicPr>
            <a:picLocks noChangeAspect="1"/>
          </p:cNvPicPr>
          <p:nvPr/>
        </p:nvPicPr>
        <p:blipFill>
          <a:blip r:embed="rId3"/>
          <a:stretch>
            <a:fillRect/>
          </a:stretch>
        </p:blipFill>
        <p:spPr>
          <a:xfrm>
            <a:off x="5751132" y="325592"/>
            <a:ext cx="5514047" cy="5321990"/>
          </a:xfrm>
          <a:prstGeom prst="rect">
            <a:avLst/>
          </a:prstGeom>
        </p:spPr>
      </p:pic>
      <p:sp>
        <p:nvSpPr>
          <p:cNvPr id="8" name="Rounded Rectangle 7"/>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VSM Concepts</a:t>
            </a:r>
            <a:endParaRPr lang="en-US" dirty="0"/>
          </a:p>
        </p:txBody>
      </p:sp>
    </p:spTree>
    <p:extLst>
      <p:ext uri="{BB962C8B-B14F-4D97-AF65-F5344CB8AC3E}">
        <p14:creationId xmlns:p14="http://schemas.microsoft.com/office/powerpoint/2010/main" val="192618325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Pools</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60</a:t>
            </a:fld>
            <a:endParaRPr lang="en-US"/>
          </a:p>
        </p:txBody>
      </p:sp>
      <p:sp>
        <p:nvSpPr>
          <p:cNvPr id="5" name="Rounded Rectangle 4"/>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Interoperation with OpenStack</a:t>
            </a:r>
            <a:endParaRPr lang="en-US" dirty="0"/>
          </a:p>
        </p:txBody>
      </p:sp>
      <p:pic>
        <p:nvPicPr>
          <p:cNvPr id="6" name="Picture 5"/>
          <p:cNvPicPr>
            <a:picLocks noChangeAspect="1"/>
          </p:cNvPicPr>
          <p:nvPr/>
        </p:nvPicPr>
        <p:blipFill>
          <a:blip r:embed="rId2"/>
          <a:stretch>
            <a:fillRect/>
          </a:stretch>
        </p:blipFill>
        <p:spPr>
          <a:xfrm>
            <a:off x="887303" y="1196623"/>
            <a:ext cx="10417394" cy="4049536"/>
          </a:xfrm>
          <a:prstGeom prst="rect">
            <a:avLst/>
          </a:prstGeom>
        </p:spPr>
      </p:pic>
      <p:sp>
        <p:nvSpPr>
          <p:cNvPr id="7" name="Rounded Rectangle 6"/>
          <p:cNvSpPr/>
          <p:nvPr/>
        </p:nvSpPr>
        <p:spPr>
          <a:xfrm>
            <a:off x="10618630" y="2788357"/>
            <a:ext cx="599867" cy="1851376"/>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8502944" y="1545634"/>
            <a:ext cx="1479256" cy="696844"/>
          </a:xfrm>
          <a:prstGeom prst="wedgeRoundRectCallout">
            <a:avLst>
              <a:gd name="adj1" fmla="val 96367"/>
              <a:gd name="adj2" fmla="val 135459"/>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Attached Status</a:t>
            </a:r>
          </a:p>
        </p:txBody>
      </p:sp>
      <p:sp>
        <p:nvSpPr>
          <p:cNvPr id="9" name="Rounded Rectangular Callout 8"/>
          <p:cNvSpPr/>
          <p:nvPr/>
        </p:nvSpPr>
        <p:spPr>
          <a:xfrm>
            <a:off x="6887633" y="5246159"/>
            <a:ext cx="3445933" cy="696844"/>
          </a:xfrm>
          <a:prstGeom prst="wedgeRoundRectCallout">
            <a:avLst>
              <a:gd name="adj1" fmla="val 20002"/>
              <a:gd name="adj2" fmla="val -136701"/>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Created By: VSM or Ceph (outside </a:t>
            </a:r>
            <a:r>
              <a:rPr lang="en-US" sz="2000" dirty="0" err="1" smtClean="0"/>
              <a:t>fo</a:t>
            </a:r>
            <a:r>
              <a:rPr lang="en-US" sz="2000" dirty="0" smtClean="0"/>
              <a:t> VSM)</a:t>
            </a:r>
          </a:p>
        </p:txBody>
      </p:sp>
    </p:spTree>
    <p:extLst>
      <p:ext uri="{BB962C8B-B14F-4D97-AF65-F5344CB8AC3E}">
        <p14:creationId xmlns:p14="http://schemas.microsoft.com/office/powerpoint/2010/main" val="120216563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Pools</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61</a:t>
            </a:fld>
            <a:endParaRPr lang="en-US"/>
          </a:p>
        </p:txBody>
      </p:sp>
      <p:sp>
        <p:nvSpPr>
          <p:cNvPr id="5" name="Rounded Rectangle 4"/>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Interoperation with OpenStack</a:t>
            </a:r>
            <a:endParaRPr lang="en-US" dirty="0"/>
          </a:p>
        </p:txBody>
      </p:sp>
      <p:pic>
        <p:nvPicPr>
          <p:cNvPr id="6" name="Picture 5"/>
          <p:cNvPicPr>
            <a:picLocks noChangeAspect="1"/>
          </p:cNvPicPr>
          <p:nvPr/>
        </p:nvPicPr>
        <p:blipFill>
          <a:blip r:embed="rId2"/>
          <a:stretch>
            <a:fillRect/>
          </a:stretch>
        </p:blipFill>
        <p:spPr>
          <a:xfrm>
            <a:off x="887303" y="1196623"/>
            <a:ext cx="10417394" cy="4049536"/>
          </a:xfrm>
          <a:prstGeom prst="rect">
            <a:avLst/>
          </a:prstGeom>
          <a:effectLst>
            <a:outerShdw blurRad="50800" dist="38100" dir="2700000" algn="tl" rotWithShape="0">
              <a:prstClr val="black">
                <a:alpha val="40000"/>
              </a:prstClr>
            </a:outerShdw>
          </a:effectLst>
        </p:spPr>
      </p:pic>
      <p:grpSp>
        <p:nvGrpSpPr>
          <p:cNvPr id="10" name="Group 9"/>
          <p:cNvGrpSpPr/>
          <p:nvPr/>
        </p:nvGrpSpPr>
        <p:grpSpPr>
          <a:xfrm>
            <a:off x="2324705" y="2983212"/>
            <a:ext cx="7122176" cy="3248255"/>
            <a:chOff x="627993" y="2522186"/>
            <a:chExt cx="6318822" cy="2942749"/>
          </a:xfrm>
          <a:effectLst>
            <a:outerShdw blurRad="50800" dist="38100" dir="2700000" algn="tl" rotWithShape="0">
              <a:prstClr val="black">
                <a:alpha val="40000"/>
              </a:prstClr>
            </a:outerShdw>
          </a:effectLst>
        </p:grpSpPr>
        <p:pic>
          <p:nvPicPr>
            <p:cNvPr id="7" name="Picture 6"/>
            <p:cNvPicPr>
              <a:picLocks noChangeAspect="1"/>
            </p:cNvPicPr>
            <p:nvPr/>
          </p:nvPicPr>
          <p:blipFill>
            <a:blip r:embed="rId3"/>
            <a:stretch>
              <a:fillRect/>
            </a:stretch>
          </p:blipFill>
          <p:spPr>
            <a:xfrm>
              <a:off x="627993" y="2522186"/>
              <a:ext cx="4790656" cy="2942749"/>
            </a:xfrm>
            <a:prstGeom prst="rect">
              <a:avLst/>
            </a:prstGeom>
          </p:spPr>
        </p:pic>
        <p:pic>
          <p:nvPicPr>
            <p:cNvPr id="8" name="Picture 7"/>
            <p:cNvPicPr>
              <a:picLocks noChangeAspect="1"/>
            </p:cNvPicPr>
            <p:nvPr/>
          </p:nvPicPr>
          <p:blipFill rotWithShape="1">
            <a:blip r:embed="rId4"/>
            <a:srcRect l="943"/>
            <a:stretch/>
          </p:blipFill>
          <p:spPr>
            <a:xfrm>
              <a:off x="2201332" y="2522186"/>
              <a:ext cx="4745483" cy="2942749"/>
            </a:xfrm>
            <a:prstGeom prst="rect">
              <a:avLst/>
            </a:prstGeom>
          </p:spPr>
        </p:pic>
      </p:grpSp>
      <p:sp>
        <p:nvSpPr>
          <p:cNvPr id="11" name="Rounded Rectangle 10"/>
          <p:cNvSpPr/>
          <p:nvPr/>
        </p:nvSpPr>
        <p:spPr>
          <a:xfrm>
            <a:off x="10620382" y="4368732"/>
            <a:ext cx="599867" cy="611879"/>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010400" y="4195342"/>
            <a:ext cx="756253" cy="976231"/>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11" idx="1"/>
            <a:endCxn id="51" idx="3"/>
          </p:cNvCxnSpPr>
          <p:nvPr/>
        </p:nvCxnSpPr>
        <p:spPr>
          <a:xfrm flipH="1" flipV="1">
            <a:off x="9402712" y="4668628"/>
            <a:ext cx="1217670" cy="604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2333851" y="4169223"/>
            <a:ext cx="366071" cy="1002350"/>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ular Callout 15"/>
          <p:cNvSpPr/>
          <p:nvPr/>
        </p:nvSpPr>
        <p:spPr>
          <a:xfrm>
            <a:off x="10456278" y="5535863"/>
            <a:ext cx="1446077" cy="996462"/>
          </a:xfrm>
          <a:prstGeom prst="wedgeRoundRectCallout">
            <a:avLst>
              <a:gd name="adj1" fmla="val -98665"/>
              <a:gd name="adj2" fmla="val -135270"/>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Only valid servers are listed</a:t>
            </a:r>
          </a:p>
        </p:txBody>
      </p:sp>
      <p:sp>
        <p:nvSpPr>
          <p:cNvPr id="17" name="Rounded Rectangular Callout 16"/>
          <p:cNvSpPr/>
          <p:nvPr/>
        </p:nvSpPr>
        <p:spPr>
          <a:xfrm>
            <a:off x="3029203" y="5530143"/>
            <a:ext cx="1742410" cy="980871"/>
          </a:xfrm>
          <a:prstGeom prst="wedgeRoundRectCallout">
            <a:avLst>
              <a:gd name="adj1" fmla="val -66958"/>
              <a:gd name="adj2" fmla="val -59584"/>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Select pools to present to OpenStack</a:t>
            </a:r>
          </a:p>
        </p:txBody>
      </p:sp>
      <p:sp>
        <p:nvSpPr>
          <p:cNvPr id="18" name="Rounded Rectangular Callout 17"/>
          <p:cNvSpPr/>
          <p:nvPr/>
        </p:nvSpPr>
        <p:spPr>
          <a:xfrm>
            <a:off x="8206089" y="5678974"/>
            <a:ext cx="1291708" cy="996462"/>
          </a:xfrm>
          <a:prstGeom prst="wedgeRoundRectCallout">
            <a:avLst>
              <a:gd name="adj1" fmla="val -91381"/>
              <a:gd name="adj2" fmla="val -22677"/>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Confirm</a:t>
            </a:r>
          </a:p>
        </p:txBody>
      </p:sp>
      <p:sp>
        <p:nvSpPr>
          <p:cNvPr id="19" name="Rounded Rectangular Callout 18"/>
          <p:cNvSpPr/>
          <p:nvPr/>
        </p:nvSpPr>
        <p:spPr>
          <a:xfrm>
            <a:off x="8912391" y="850385"/>
            <a:ext cx="1093533" cy="764301"/>
          </a:xfrm>
          <a:prstGeom prst="wedgeRoundRectCallout">
            <a:avLst>
              <a:gd name="adj1" fmla="val 99248"/>
              <a:gd name="adj2" fmla="val 96084"/>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Start Here</a:t>
            </a:r>
          </a:p>
        </p:txBody>
      </p:sp>
      <p:sp>
        <p:nvSpPr>
          <p:cNvPr id="31" name="Rounded Rectangle 30"/>
          <p:cNvSpPr/>
          <p:nvPr/>
        </p:nvSpPr>
        <p:spPr>
          <a:xfrm>
            <a:off x="10618630" y="2788357"/>
            <a:ext cx="599867" cy="843326"/>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31" idx="2"/>
            <a:endCxn id="11" idx="0"/>
          </p:cNvCxnSpPr>
          <p:nvPr/>
        </p:nvCxnSpPr>
        <p:spPr>
          <a:xfrm>
            <a:off x="10918564" y="3631683"/>
            <a:ext cx="1752" cy="737049"/>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9" idx="3"/>
            <a:endCxn id="31" idx="3"/>
          </p:cNvCxnSpPr>
          <p:nvPr/>
        </p:nvCxnSpPr>
        <p:spPr>
          <a:xfrm>
            <a:off x="10005924" y="1232536"/>
            <a:ext cx="1212573" cy="1977484"/>
          </a:xfrm>
          <a:prstGeom prst="bentConnector3">
            <a:avLst>
              <a:gd name="adj1" fmla="val 11885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8974666" y="4180512"/>
            <a:ext cx="428046" cy="976231"/>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p:cNvCxnSpPr>
            <a:stCxn id="51" idx="1"/>
            <a:endCxn id="12" idx="3"/>
          </p:cNvCxnSpPr>
          <p:nvPr/>
        </p:nvCxnSpPr>
        <p:spPr>
          <a:xfrm flipH="1">
            <a:off x="7766653" y="4668628"/>
            <a:ext cx="1208013" cy="1483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802495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62</a:t>
            </a:fld>
            <a:endParaRPr lang="en-US"/>
          </a:p>
        </p:txBody>
      </p:sp>
      <p:sp>
        <p:nvSpPr>
          <p:cNvPr id="6" name="Rounded Rectangle 5"/>
          <p:cNvSpPr/>
          <p:nvPr/>
        </p:nvSpPr>
        <p:spPr>
          <a:xfrm>
            <a:off x="4297680" y="2560320"/>
            <a:ext cx="3540034" cy="1789611"/>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Managing VSM</a:t>
            </a:r>
            <a:endParaRPr lang="en-US" sz="2800" dirty="0"/>
          </a:p>
        </p:txBody>
      </p:sp>
    </p:spTree>
    <p:extLst>
      <p:ext uri="{BB962C8B-B14F-4D97-AF65-F5344CB8AC3E}">
        <p14:creationId xmlns:p14="http://schemas.microsoft.com/office/powerpoint/2010/main" val="205549780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 VSM Users</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63</a:t>
            </a:fld>
            <a:endParaRPr lang="en-US"/>
          </a:p>
        </p:txBody>
      </p:sp>
      <p:sp>
        <p:nvSpPr>
          <p:cNvPr id="5" name="Rounded Rectangle 4"/>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Managing VSM</a:t>
            </a:r>
            <a:endParaRPr lang="en-US" dirty="0"/>
          </a:p>
        </p:txBody>
      </p:sp>
      <p:pic>
        <p:nvPicPr>
          <p:cNvPr id="6" name="Picture 5"/>
          <p:cNvPicPr>
            <a:picLocks noChangeAspect="1"/>
          </p:cNvPicPr>
          <p:nvPr/>
        </p:nvPicPr>
        <p:blipFill>
          <a:blip r:embed="rId2"/>
          <a:stretch>
            <a:fillRect/>
          </a:stretch>
        </p:blipFill>
        <p:spPr>
          <a:xfrm>
            <a:off x="516114" y="1682345"/>
            <a:ext cx="11159772" cy="3336675"/>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3702755" y="2933295"/>
            <a:ext cx="5675312" cy="3409295"/>
          </a:xfrm>
          <a:prstGeom prst="rect">
            <a:avLst/>
          </a:prstGeom>
          <a:effectLst>
            <a:outerShdw blurRad="50800" dist="38100" dir="2700000" algn="tl" rotWithShape="0">
              <a:prstClr val="black">
                <a:alpha val="40000"/>
              </a:prstClr>
            </a:outerShdw>
          </a:effectLst>
        </p:spPr>
      </p:pic>
      <p:sp>
        <p:nvSpPr>
          <p:cNvPr id="8" name="Rounded Rectangular Callout 7"/>
          <p:cNvSpPr/>
          <p:nvPr/>
        </p:nvSpPr>
        <p:spPr>
          <a:xfrm>
            <a:off x="8610600" y="1612339"/>
            <a:ext cx="1093533" cy="764301"/>
          </a:xfrm>
          <a:prstGeom prst="wedgeRoundRectCallout">
            <a:avLst>
              <a:gd name="adj1" fmla="val 128153"/>
              <a:gd name="adj2" fmla="val 62113"/>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Start Here</a:t>
            </a:r>
          </a:p>
        </p:txBody>
      </p:sp>
      <p:sp>
        <p:nvSpPr>
          <p:cNvPr id="9" name="Rounded Rectangular Callout 8"/>
          <p:cNvSpPr/>
          <p:nvPr/>
        </p:nvSpPr>
        <p:spPr>
          <a:xfrm>
            <a:off x="7103533" y="4045488"/>
            <a:ext cx="3812823" cy="1635317"/>
          </a:xfrm>
          <a:prstGeom prst="wedgeRoundRectCallout">
            <a:avLst>
              <a:gd name="adj1" fmla="val -73008"/>
              <a:gd name="adj2" fmla="val 14481"/>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Password: Must consist of 8 or more characters and include  one numeric character, one lower case character, one upper case character, and one punctuation mark</a:t>
            </a:r>
          </a:p>
        </p:txBody>
      </p:sp>
      <p:sp>
        <p:nvSpPr>
          <p:cNvPr id="10" name="Rounded Rectangular Callout 9"/>
          <p:cNvSpPr/>
          <p:nvPr/>
        </p:nvSpPr>
        <p:spPr>
          <a:xfrm>
            <a:off x="9543143" y="5749062"/>
            <a:ext cx="1093533" cy="764301"/>
          </a:xfrm>
          <a:prstGeom prst="wedgeRoundRectCallout">
            <a:avLst>
              <a:gd name="adj1" fmla="val -75216"/>
              <a:gd name="adj2" fmla="val -8784"/>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Confirm</a:t>
            </a:r>
          </a:p>
        </p:txBody>
      </p:sp>
    </p:spTree>
    <p:extLst>
      <p:ext uri="{BB962C8B-B14F-4D97-AF65-F5344CB8AC3E}">
        <p14:creationId xmlns:p14="http://schemas.microsoft.com/office/powerpoint/2010/main" val="59773385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VSM Users</a:t>
            </a:r>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64</a:t>
            </a:fld>
            <a:endParaRPr lang="en-US"/>
          </a:p>
        </p:txBody>
      </p:sp>
      <p:pic>
        <p:nvPicPr>
          <p:cNvPr id="5" name="Picture 4"/>
          <p:cNvPicPr>
            <a:picLocks noChangeAspect="1"/>
          </p:cNvPicPr>
          <p:nvPr/>
        </p:nvPicPr>
        <p:blipFill>
          <a:blip r:embed="rId2"/>
          <a:stretch>
            <a:fillRect/>
          </a:stretch>
        </p:blipFill>
        <p:spPr>
          <a:xfrm>
            <a:off x="970845" y="1829887"/>
            <a:ext cx="10904184" cy="2850767"/>
          </a:xfrm>
          <a:prstGeom prst="rect">
            <a:avLst/>
          </a:prstGeom>
        </p:spPr>
      </p:pic>
      <p:pic>
        <p:nvPicPr>
          <p:cNvPr id="6" name="Picture 5"/>
          <p:cNvPicPr>
            <a:picLocks noChangeAspect="1"/>
          </p:cNvPicPr>
          <p:nvPr/>
        </p:nvPicPr>
        <p:blipFill>
          <a:blip r:embed="rId3"/>
          <a:stretch>
            <a:fillRect/>
          </a:stretch>
        </p:blipFill>
        <p:spPr>
          <a:xfrm>
            <a:off x="9493956" y="4284852"/>
            <a:ext cx="2298523" cy="2016111"/>
          </a:xfrm>
          <a:prstGeom prst="rect">
            <a:avLst/>
          </a:prstGeom>
        </p:spPr>
      </p:pic>
      <p:sp>
        <p:nvSpPr>
          <p:cNvPr id="7" name="Rounded Rectangular Callout 6"/>
          <p:cNvSpPr/>
          <p:nvPr/>
        </p:nvSpPr>
        <p:spPr>
          <a:xfrm>
            <a:off x="6768434" y="2490969"/>
            <a:ext cx="1842166" cy="764301"/>
          </a:xfrm>
          <a:prstGeom prst="wedgeRoundRectCallout">
            <a:avLst>
              <a:gd name="adj1" fmla="val 128153"/>
              <a:gd name="adj2" fmla="val 62113"/>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Change Password</a:t>
            </a:r>
          </a:p>
        </p:txBody>
      </p:sp>
      <p:sp>
        <p:nvSpPr>
          <p:cNvPr id="8" name="Rounded Rectangular Callout 7"/>
          <p:cNvSpPr/>
          <p:nvPr/>
        </p:nvSpPr>
        <p:spPr>
          <a:xfrm>
            <a:off x="6768434" y="4680654"/>
            <a:ext cx="1842166" cy="764301"/>
          </a:xfrm>
          <a:prstGeom prst="wedgeRoundRectCallout">
            <a:avLst>
              <a:gd name="adj1" fmla="val 128153"/>
              <a:gd name="adj2" fmla="val 62113"/>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Delete User</a:t>
            </a:r>
          </a:p>
        </p:txBody>
      </p:sp>
      <p:sp>
        <p:nvSpPr>
          <p:cNvPr id="9" name="Rounded Rectangular Callout 8"/>
          <p:cNvSpPr/>
          <p:nvPr/>
        </p:nvSpPr>
        <p:spPr>
          <a:xfrm>
            <a:off x="3117517" y="4726507"/>
            <a:ext cx="2255994" cy="764301"/>
          </a:xfrm>
          <a:prstGeom prst="wedgeRoundRectCallout">
            <a:avLst>
              <a:gd name="adj1" fmla="val -33628"/>
              <a:gd name="adj2" fmla="val -160917"/>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Cannot delete default admin user</a:t>
            </a:r>
          </a:p>
        </p:txBody>
      </p:sp>
      <p:sp>
        <p:nvSpPr>
          <p:cNvPr id="10" name="Rounded Rectangle 9"/>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Managing VSM</a:t>
            </a:r>
            <a:endParaRPr lang="en-US" dirty="0"/>
          </a:p>
        </p:txBody>
      </p:sp>
    </p:spTree>
    <p:extLst>
      <p:ext uri="{BB962C8B-B14F-4D97-AF65-F5344CB8AC3E}">
        <p14:creationId xmlns:p14="http://schemas.microsoft.com/office/powerpoint/2010/main" val="10636663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Intel Confidential – Virtual Storage Manager 0.5</a:t>
            </a:r>
            <a:endParaRPr lang="en-US" dirty="0" smtClean="0"/>
          </a:p>
        </p:txBody>
      </p:sp>
      <p:sp>
        <p:nvSpPr>
          <p:cNvPr id="6" name="Slide Number Placeholder 5"/>
          <p:cNvSpPr>
            <a:spLocks noGrp="1"/>
          </p:cNvSpPr>
          <p:nvPr>
            <p:ph type="sldNum" sz="quarter" idx="12"/>
          </p:nvPr>
        </p:nvSpPr>
        <p:spPr/>
        <p:txBody>
          <a:bodyPr/>
          <a:lstStyle/>
          <a:p>
            <a:fld id="{BDCAA40D-665B-4853-BBC7-ECCA0561EC9E}" type="slidenum">
              <a:rPr lang="en-US" smtClean="0"/>
              <a:t>65</a:t>
            </a:fld>
            <a:endParaRPr lang="en-US"/>
          </a:p>
        </p:txBody>
      </p:sp>
      <p:sp>
        <p:nvSpPr>
          <p:cNvPr id="7" name="TextBox 6"/>
          <p:cNvSpPr txBox="1"/>
          <p:nvPr/>
        </p:nvSpPr>
        <p:spPr>
          <a:xfrm>
            <a:off x="2535327" y="2508069"/>
            <a:ext cx="7121373" cy="707886"/>
          </a:xfrm>
          <a:prstGeom prst="rect">
            <a:avLst/>
          </a:prstGeom>
          <a:noFill/>
        </p:spPr>
        <p:txBody>
          <a:bodyPr wrap="none" rtlCol="0">
            <a:spAutoFit/>
          </a:bodyPr>
          <a:lstStyle/>
          <a:p>
            <a:pPr algn="ctr"/>
            <a:r>
              <a:rPr lang="en-US" sz="4000" dirty="0" smtClean="0"/>
              <a:t>Part 3: Troubleshooting Examples</a:t>
            </a:r>
            <a:endParaRPr lang="en-US" sz="4000" dirty="0"/>
          </a:p>
        </p:txBody>
      </p:sp>
    </p:spTree>
    <p:extLst>
      <p:ext uri="{BB962C8B-B14F-4D97-AF65-F5344CB8AC3E}">
        <p14:creationId xmlns:p14="http://schemas.microsoft.com/office/powerpoint/2010/main" val="1716672319"/>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Troubleshooting Ceph with VSM</a:t>
            </a:r>
            <a:endParaRPr lang="en-US" dirty="0"/>
          </a:p>
        </p:txBody>
      </p:sp>
      <p:sp>
        <p:nvSpPr>
          <p:cNvPr id="6" name="Content Placeholder 5"/>
          <p:cNvSpPr>
            <a:spLocks noGrp="1"/>
          </p:cNvSpPr>
          <p:nvPr>
            <p:ph idx="1"/>
          </p:nvPr>
        </p:nvSpPr>
        <p:spPr/>
        <p:txBody>
          <a:bodyPr/>
          <a:lstStyle/>
          <a:p>
            <a:r>
              <a:rPr lang="en-US" dirty="0" smtClean="0"/>
              <a:t>Stopping servers without rebalancing</a:t>
            </a:r>
          </a:p>
          <a:p>
            <a:r>
              <a:rPr lang="en-US" dirty="0" smtClean="0"/>
              <a:t>OSDs not running</a:t>
            </a:r>
          </a:p>
          <a:p>
            <a:r>
              <a:rPr lang="en-US" dirty="0" smtClean="0"/>
              <a:t>OSDs Near Full or Full</a:t>
            </a:r>
          </a:p>
          <a:p>
            <a:r>
              <a:rPr lang="en-US" dirty="0" smtClean="0"/>
              <a:t>Identifying failed or failing data and journal disks</a:t>
            </a:r>
          </a:p>
          <a:p>
            <a:r>
              <a:rPr lang="en-US" dirty="0" smtClean="0"/>
              <a:t>Replacing failed or failing data and journal disks</a:t>
            </a:r>
          </a:p>
          <a:p>
            <a:r>
              <a:rPr lang="en-US" dirty="0" smtClean="0"/>
              <a:t>Troubleshooting cluster initialization</a:t>
            </a:r>
          </a:p>
          <a:p>
            <a:endParaRPr lang="en-US" dirty="0" smtClean="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66</a:t>
            </a:fld>
            <a:endParaRPr lang="en-US"/>
          </a:p>
        </p:txBody>
      </p:sp>
      <p:sp>
        <p:nvSpPr>
          <p:cNvPr id="7" name="Rounded Rectangle 6"/>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Troubleshooting</a:t>
            </a:r>
            <a:endParaRPr lang="en-US" dirty="0"/>
          </a:p>
        </p:txBody>
      </p:sp>
    </p:spTree>
    <p:extLst>
      <p:ext uri="{BB962C8B-B14F-4D97-AF65-F5344CB8AC3E}">
        <p14:creationId xmlns:p14="http://schemas.microsoft.com/office/powerpoint/2010/main" val="276404863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Stopping without </a:t>
            </a:r>
            <a:r>
              <a:rPr lang="en-US" dirty="0" smtClean="0"/>
              <a:t>Rebalancing</a:t>
            </a:r>
            <a:endParaRPr lang="en-US" dirty="0"/>
          </a:p>
        </p:txBody>
      </p:sp>
      <p:sp>
        <p:nvSpPr>
          <p:cNvPr id="6" name="Content Placeholder 5"/>
          <p:cNvSpPr>
            <a:spLocks noGrp="1"/>
          </p:cNvSpPr>
          <p:nvPr>
            <p:ph idx="1"/>
          </p:nvPr>
        </p:nvSpPr>
        <p:spPr/>
        <p:txBody>
          <a:bodyPr>
            <a:normAutofit/>
          </a:bodyPr>
          <a:lstStyle/>
          <a:p>
            <a:pPr lvl="1"/>
            <a:r>
              <a:rPr lang="en-US" dirty="0" smtClean="0"/>
              <a:t>The cluster may periodically require maintenance to resolve a </a:t>
            </a:r>
            <a:r>
              <a:rPr lang="en-US" dirty="0"/>
              <a:t>problem that affects a failure domain </a:t>
            </a:r>
            <a:r>
              <a:rPr lang="en-US" dirty="0" smtClean="0"/>
              <a:t>(i.e. server or zone). </a:t>
            </a:r>
          </a:p>
          <a:p>
            <a:pPr lvl="1"/>
            <a:r>
              <a:rPr lang="en-US" dirty="0" smtClean="0"/>
              <a:t>The Stop Server operation on the Manage Servers page allows the OSDs on selected server(s) to be stopped.</a:t>
            </a:r>
          </a:p>
          <a:p>
            <a:pPr lvl="1"/>
            <a:r>
              <a:rPr lang="en-US" dirty="0" smtClean="0"/>
              <a:t>When servers are stopped using the Stop Server operation, the cluster is set to “</a:t>
            </a:r>
            <a:r>
              <a:rPr lang="en-US" dirty="0" err="1" smtClean="0"/>
              <a:t>noout</a:t>
            </a:r>
            <a:r>
              <a:rPr lang="en-US" dirty="0" smtClean="0"/>
              <a:t>” before OSDs are stopped, which prevents rebalancing</a:t>
            </a:r>
          </a:p>
          <a:p>
            <a:pPr lvl="2"/>
            <a:r>
              <a:rPr lang="en-US" dirty="0"/>
              <a:t>Placement groups </a:t>
            </a:r>
            <a:r>
              <a:rPr lang="en-US" dirty="0" smtClean="0"/>
              <a:t>(PGs) within </a:t>
            </a:r>
            <a:r>
              <a:rPr lang="en-US" dirty="0"/>
              <a:t>the OSDs you stop will become degraded while you are addressing issues with within the failure domain</a:t>
            </a:r>
            <a:r>
              <a:rPr lang="en-US" dirty="0" smtClean="0"/>
              <a:t>.</a:t>
            </a:r>
          </a:p>
          <a:p>
            <a:pPr lvl="2"/>
            <a:r>
              <a:rPr lang="en-US" dirty="0" smtClean="0"/>
              <a:t>Because the cluster is not rebalancing, time spent with servers stopped </a:t>
            </a:r>
            <a:r>
              <a:rPr lang="en-US" dirty="0" err="1" smtClean="0"/>
              <a:t>shoud</a:t>
            </a:r>
            <a:r>
              <a:rPr lang="en-US" dirty="0" smtClean="0"/>
              <a:t> be kept to a minimum</a:t>
            </a:r>
          </a:p>
          <a:p>
            <a:pPr lvl="1"/>
            <a:r>
              <a:rPr lang="en-US" dirty="0" smtClean="0"/>
              <a:t>When servers are restarted using the Manage Servers page, “</a:t>
            </a:r>
            <a:r>
              <a:rPr lang="en-US" dirty="0" err="1" smtClean="0"/>
              <a:t>noout</a:t>
            </a:r>
            <a:r>
              <a:rPr lang="en-US" dirty="0" smtClean="0"/>
              <a:t>” is unset, and balancing resumes</a:t>
            </a:r>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67</a:t>
            </a:fld>
            <a:endParaRPr lang="en-US"/>
          </a:p>
        </p:txBody>
      </p:sp>
      <p:sp>
        <p:nvSpPr>
          <p:cNvPr id="9" name="Rectangle 8"/>
          <p:cNvSpPr/>
          <p:nvPr/>
        </p:nvSpPr>
        <p:spPr>
          <a:xfrm>
            <a:off x="1301044" y="5804202"/>
            <a:ext cx="8681156" cy="276999"/>
          </a:xfrm>
          <a:prstGeom prst="rect">
            <a:avLst/>
          </a:prstGeom>
        </p:spPr>
        <p:txBody>
          <a:bodyPr wrap="square">
            <a:spAutoFit/>
          </a:bodyPr>
          <a:lstStyle/>
          <a:p>
            <a:r>
              <a:rPr lang="en-US" sz="1200" dirty="0"/>
              <a:t>More at: </a:t>
            </a:r>
            <a:r>
              <a:rPr lang="en-US" sz="1200" dirty="0">
                <a:hlinkClick r:id="rId2"/>
              </a:rPr>
              <a:t>https://ceph.com/docs/master/rados/troubleshooting/troubleshooting-osd/#</a:t>
            </a:r>
            <a:r>
              <a:rPr lang="en-US" sz="1200" dirty="0" smtClean="0">
                <a:hlinkClick r:id="rId2"/>
              </a:rPr>
              <a:t>stopping-w-out-rebalancing</a:t>
            </a:r>
            <a:r>
              <a:rPr lang="en-US" sz="1200" dirty="0" smtClean="0"/>
              <a:t>  </a:t>
            </a:r>
            <a:endParaRPr lang="en-US" sz="1200" dirty="0"/>
          </a:p>
        </p:txBody>
      </p:sp>
      <p:sp>
        <p:nvSpPr>
          <p:cNvPr id="7" name="Rounded Rectangle 6"/>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Troubleshooting</a:t>
            </a:r>
            <a:endParaRPr lang="en-US" dirty="0"/>
          </a:p>
        </p:txBody>
      </p:sp>
    </p:spTree>
    <p:extLst>
      <p:ext uri="{BB962C8B-B14F-4D97-AF65-F5344CB8AC3E}">
        <p14:creationId xmlns:p14="http://schemas.microsoft.com/office/powerpoint/2010/main" val="15918535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634244" y="1170371"/>
            <a:ext cx="8923512" cy="4767585"/>
          </a:xfrm>
          <a:prstGeom prst="rect">
            <a:avLst/>
          </a:prstGeom>
        </p:spPr>
      </p:pic>
      <p:sp>
        <p:nvSpPr>
          <p:cNvPr id="31" name="Rounded Rectangular Callout 30"/>
          <p:cNvSpPr/>
          <p:nvPr/>
        </p:nvSpPr>
        <p:spPr>
          <a:xfrm>
            <a:off x="7902222" y="6053507"/>
            <a:ext cx="3894312" cy="660139"/>
          </a:xfrm>
          <a:prstGeom prst="wedgeRoundRectCallout">
            <a:avLst>
              <a:gd name="adj1" fmla="val 15118"/>
              <a:gd name="adj2" fmla="val -234070"/>
              <a:gd name="adj3" fmla="val 16667"/>
            </a:avLst>
          </a:prstGeom>
          <a:solidFill>
            <a:srgbClr val="FF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Relationship </a:t>
            </a:r>
            <a:r>
              <a:rPr lang="en-US" sz="2000" dirty="0" smtClean="0">
                <a:solidFill>
                  <a:schemeClr val="tx1"/>
                </a:solidFill>
              </a:rPr>
              <a:t>between path and physical </a:t>
            </a:r>
            <a:r>
              <a:rPr lang="en-US" sz="2000" dirty="0" smtClean="0">
                <a:solidFill>
                  <a:schemeClr val="tx1"/>
                </a:solidFill>
              </a:rPr>
              <a:t>location</a:t>
            </a:r>
            <a:endParaRPr lang="en-US" sz="2000" dirty="0" smtClean="0">
              <a:solidFill>
                <a:schemeClr val="tx1"/>
              </a:solidFill>
            </a:endParaRPr>
          </a:p>
        </p:txBody>
      </p:sp>
      <p:sp>
        <p:nvSpPr>
          <p:cNvPr id="2" name="Title 1"/>
          <p:cNvSpPr>
            <a:spLocks noGrp="1"/>
          </p:cNvSpPr>
          <p:nvPr>
            <p:ph type="title"/>
          </p:nvPr>
        </p:nvSpPr>
        <p:spPr>
          <a:xfrm>
            <a:off x="627993" y="7774"/>
            <a:ext cx="10515600" cy="1065404"/>
          </a:xfrm>
        </p:spPr>
        <p:txBody>
          <a:bodyPr/>
          <a:lstStyle/>
          <a:p>
            <a:r>
              <a:rPr lang="en-US" dirty="0" smtClean="0"/>
              <a:t>OSDs Not Running</a:t>
            </a:r>
            <a:endParaRPr lang="en-US" dirty="0"/>
          </a:p>
        </p:txBody>
      </p:sp>
      <p:sp>
        <p:nvSpPr>
          <p:cNvPr id="4" name="Footer Placeholder 3"/>
          <p:cNvSpPr>
            <a:spLocks noGrp="1"/>
          </p:cNvSpPr>
          <p:nvPr>
            <p:ph type="ftr" sz="quarter" idx="11"/>
          </p:nvPr>
        </p:nvSpPr>
        <p:spPr/>
        <p:txBody>
          <a:bodyPr/>
          <a:lstStyle/>
          <a:p>
            <a:r>
              <a:rPr lang="en-US" smtClean="0"/>
              <a:t>Intel Confidential – Virtual Storage Manager 0.5</a:t>
            </a:r>
            <a:endParaRPr lang="en-US" dirty="0"/>
          </a:p>
        </p:txBody>
      </p:sp>
      <p:sp>
        <p:nvSpPr>
          <p:cNvPr id="5" name="Slide Number Placeholder 4"/>
          <p:cNvSpPr>
            <a:spLocks noGrp="1"/>
          </p:cNvSpPr>
          <p:nvPr>
            <p:ph type="sldNum" sz="quarter" idx="12"/>
          </p:nvPr>
        </p:nvSpPr>
        <p:spPr/>
        <p:txBody>
          <a:bodyPr/>
          <a:lstStyle/>
          <a:p>
            <a:fld id="{BDCAA40D-665B-4853-BBC7-ECCA0561EC9E}" type="slidenum">
              <a:rPr lang="en-US" smtClean="0"/>
              <a:t>68</a:t>
            </a:fld>
            <a:endParaRPr lang="en-US" dirty="0"/>
          </a:p>
        </p:txBody>
      </p:sp>
      <p:sp>
        <p:nvSpPr>
          <p:cNvPr id="11" name="Rounded Rectangular Callout 10"/>
          <p:cNvSpPr/>
          <p:nvPr/>
        </p:nvSpPr>
        <p:spPr>
          <a:xfrm>
            <a:off x="1679217" y="3874551"/>
            <a:ext cx="3488266" cy="996462"/>
          </a:xfrm>
          <a:prstGeom prst="wedgeRoundRectCallout">
            <a:avLst>
              <a:gd name="adj1" fmla="val 57321"/>
              <a:gd name="adj2" fmla="val -77492"/>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Manage Devices page shows two OSDs out-down-</a:t>
            </a:r>
            <a:r>
              <a:rPr lang="en-US" sz="2000" dirty="0" err="1" smtClean="0"/>
              <a:t>autoout</a:t>
            </a:r>
            <a:r>
              <a:rPr lang="en-US" sz="2000" dirty="0" smtClean="0"/>
              <a:t> state (sort by OSD State)</a:t>
            </a:r>
          </a:p>
        </p:txBody>
      </p:sp>
      <p:sp>
        <p:nvSpPr>
          <p:cNvPr id="12" name="Rounded Rectangular Callout 11"/>
          <p:cNvSpPr/>
          <p:nvPr/>
        </p:nvSpPr>
        <p:spPr>
          <a:xfrm>
            <a:off x="4132354" y="1197145"/>
            <a:ext cx="3506877" cy="1063476"/>
          </a:xfrm>
          <a:prstGeom prst="wedgeRoundRectCallout">
            <a:avLst>
              <a:gd name="adj1" fmla="val 61411"/>
              <a:gd name="adj2" fmla="val -31297"/>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The Cluster Status page shows two OSDs not Up and In</a:t>
            </a:r>
          </a:p>
        </p:txBody>
      </p:sp>
      <p:sp>
        <p:nvSpPr>
          <p:cNvPr id="16" name="Rounded Rectangle 15"/>
          <p:cNvSpPr/>
          <p:nvPr/>
        </p:nvSpPr>
        <p:spPr>
          <a:xfrm>
            <a:off x="5366979" y="3108067"/>
            <a:ext cx="549809" cy="1667133"/>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6505223" y="3108066"/>
            <a:ext cx="880793" cy="1667133"/>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9604550" y="3134594"/>
            <a:ext cx="1086027" cy="1667133"/>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8033631" y="269174"/>
            <a:ext cx="2524125" cy="2171700"/>
          </a:xfrm>
          <a:prstGeom prst="rect">
            <a:avLst/>
          </a:prstGeom>
          <a:effectLst>
            <a:outerShdw blurRad="50800" dist="38100" dir="2700000" algn="tl" rotWithShape="0">
              <a:prstClr val="black">
                <a:alpha val="40000"/>
              </a:prstClr>
            </a:outerShdw>
          </a:effectLst>
        </p:spPr>
      </p:pic>
      <p:sp>
        <p:nvSpPr>
          <p:cNvPr id="29" name="Rounded Rectangular Callout 28"/>
          <p:cNvSpPr/>
          <p:nvPr/>
        </p:nvSpPr>
        <p:spPr>
          <a:xfrm>
            <a:off x="3622846" y="5026403"/>
            <a:ext cx="3488266" cy="996462"/>
          </a:xfrm>
          <a:prstGeom prst="wedgeRoundRectCallout">
            <a:avLst>
              <a:gd name="adj1" fmla="val 34020"/>
              <a:gd name="adj2" fmla="val -79758"/>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Manage Devices page shows the server(s) where the out-down OSDs are located</a:t>
            </a:r>
          </a:p>
        </p:txBody>
      </p:sp>
      <p:sp>
        <p:nvSpPr>
          <p:cNvPr id="30" name="Rounded Rectangular Callout 29"/>
          <p:cNvSpPr/>
          <p:nvPr/>
        </p:nvSpPr>
        <p:spPr>
          <a:xfrm>
            <a:off x="7260870" y="5057045"/>
            <a:ext cx="3488266" cy="996462"/>
          </a:xfrm>
          <a:prstGeom prst="wedgeRoundRectCallout">
            <a:avLst>
              <a:gd name="adj1" fmla="val 18486"/>
              <a:gd name="adj2" fmla="val -78624"/>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Manage Devices page shows the path where the OSD drives are attached</a:t>
            </a:r>
          </a:p>
        </p:txBody>
      </p:sp>
      <p:sp>
        <p:nvSpPr>
          <p:cNvPr id="3" name="Rectangle 2"/>
          <p:cNvSpPr/>
          <p:nvPr/>
        </p:nvSpPr>
        <p:spPr>
          <a:xfrm>
            <a:off x="627992" y="6223179"/>
            <a:ext cx="6483119" cy="276999"/>
          </a:xfrm>
          <a:prstGeom prst="rect">
            <a:avLst/>
          </a:prstGeom>
        </p:spPr>
        <p:txBody>
          <a:bodyPr wrap="square">
            <a:spAutoFit/>
          </a:bodyPr>
          <a:lstStyle/>
          <a:p>
            <a:r>
              <a:rPr lang="en-US" sz="1200" dirty="0" smtClean="0"/>
              <a:t>More at: </a:t>
            </a:r>
            <a:r>
              <a:rPr lang="en-US" sz="1200" dirty="0" smtClean="0">
                <a:hlinkClick r:id="rId4"/>
              </a:rPr>
              <a:t>https</a:t>
            </a:r>
            <a:r>
              <a:rPr lang="en-US" sz="1200" dirty="0">
                <a:hlinkClick r:id="rId4"/>
              </a:rPr>
              <a:t>://ceph.com/docs/master/rados/troubleshooting/troubleshooting-osd/#</a:t>
            </a:r>
            <a:r>
              <a:rPr lang="en-US" sz="1200" dirty="0" smtClean="0">
                <a:hlinkClick r:id="rId4"/>
              </a:rPr>
              <a:t>an-osd-failed</a:t>
            </a:r>
            <a:r>
              <a:rPr lang="en-US" sz="1200" dirty="0" smtClean="0"/>
              <a:t> </a:t>
            </a:r>
            <a:endParaRPr lang="en-US" sz="1200" dirty="0"/>
          </a:p>
        </p:txBody>
      </p:sp>
      <p:sp>
        <p:nvSpPr>
          <p:cNvPr id="17" name="Rounded Rectangle 16"/>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Troubleshooting</a:t>
            </a:r>
            <a:endParaRPr lang="en-US" dirty="0"/>
          </a:p>
        </p:txBody>
      </p:sp>
    </p:spTree>
    <p:extLst>
      <p:ext uri="{BB962C8B-B14F-4D97-AF65-F5344CB8AC3E}">
        <p14:creationId xmlns:p14="http://schemas.microsoft.com/office/powerpoint/2010/main" val="38953905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4148844" y="161965"/>
            <a:ext cx="7979153" cy="6330910"/>
          </a:xfrm>
          <a:prstGeom prst="rect">
            <a:avLst/>
          </a:prstGeom>
        </p:spPr>
      </p:pic>
      <p:sp>
        <p:nvSpPr>
          <p:cNvPr id="2" name="Title 1"/>
          <p:cNvSpPr>
            <a:spLocks noGrp="1"/>
          </p:cNvSpPr>
          <p:nvPr>
            <p:ph type="title"/>
          </p:nvPr>
        </p:nvSpPr>
        <p:spPr>
          <a:xfrm>
            <a:off x="627993" y="7773"/>
            <a:ext cx="10515600" cy="1386213"/>
          </a:xfrm>
        </p:spPr>
        <p:txBody>
          <a:bodyPr>
            <a:normAutofit/>
          </a:bodyPr>
          <a:lstStyle/>
          <a:p>
            <a:r>
              <a:rPr lang="en-US" dirty="0" smtClean="0"/>
              <a:t>OSDs Near Full </a:t>
            </a:r>
            <a:br>
              <a:rPr lang="en-US" dirty="0" smtClean="0"/>
            </a:br>
            <a:r>
              <a:rPr lang="en-US" dirty="0" smtClean="0"/>
              <a:t>or Full</a:t>
            </a:r>
            <a:endParaRPr lang="en-US" dirty="0"/>
          </a:p>
        </p:txBody>
      </p:sp>
      <p:sp>
        <p:nvSpPr>
          <p:cNvPr id="4" name="Footer Placeholder 3"/>
          <p:cNvSpPr>
            <a:spLocks noGrp="1"/>
          </p:cNvSpPr>
          <p:nvPr>
            <p:ph type="ftr" sz="quarter" idx="11"/>
          </p:nvPr>
        </p:nvSpPr>
        <p:spPr/>
        <p:txBody>
          <a:bodyPr/>
          <a:lstStyle/>
          <a:p>
            <a:r>
              <a:rPr lang="en-US" smtClean="0"/>
              <a:t>Intel Confidential – Virtual Storage Manager 0.5</a:t>
            </a:r>
            <a:endParaRPr lang="en-US" dirty="0"/>
          </a:p>
        </p:txBody>
      </p:sp>
      <p:sp>
        <p:nvSpPr>
          <p:cNvPr id="5" name="Slide Number Placeholder 4"/>
          <p:cNvSpPr>
            <a:spLocks noGrp="1"/>
          </p:cNvSpPr>
          <p:nvPr>
            <p:ph type="sldNum" sz="quarter" idx="12"/>
          </p:nvPr>
        </p:nvSpPr>
        <p:spPr/>
        <p:txBody>
          <a:bodyPr/>
          <a:lstStyle/>
          <a:p>
            <a:fld id="{BDCAA40D-665B-4853-BBC7-ECCA0561EC9E}" type="slidenum">
              <a:rPr lang="en-US" smtClean="0"/>
              <a:t>69</a:t>
            </a:fld>
            <a:endParaRPr lang="en-US"/>
          </a:p>
        </p:txBody>
      </p:sp>
      <p:sp>
        <p:nvSpPr>
          <p:cNvPr id="12" name="Rounded Rectangular Callout 11"/>
          <p:cNvSpPr/>
          <p:nvPr/>
        </p:nvSpPr>
        <p:spPr>
          <a:xfrm>
            <a:off x="739423" y="1519929"/>
            <a:ext cx="4024744" cy="1063476"/>
          </a:xfrm>
          <a:prstGeom prst="wedgeRoundRectCallout">
            <a:avLst>
              <a:gd name="adj1" fmla="val 80721"/>
              <a:gd name="adj2" fmla="val 162959"/>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The Cluster Status page shows whether any OSDs have exceeded near full or full threshold</a:t>
            </a:r>
          </a:p>
        </p:txBody>
      </p:sp>
      <p:sp>
        <p:nvSpPr>
          <p:cNvPr id="16" name="Rounded Rectangle 15"/>
          <p:cNvSpPr/>
          <p:nvPr/>
        </p:nvSpPr>
        <p:spPr>
          <a:xfrm>
            <a:off x="5984286" y="3734474"/>
            <a:ext cx="1003533" cy="332110"/>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5984287" y="4786489"/>
            <a:ext cx="2087190" cy="1580444"/>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ular Callout 33"/>
          <p:cNvSpPr/>
          <p:nvPr/>
        </p:nvSpPr>
        <p:spPr>
          <a:xfrm>
            <a:off x="739423" y="2914922"/>
            <a:ext cx="4024744" cy="1063476"/>
          </a:xfrm>
          <a:prstGeom prst="wedgeRoundRectCallout">
            <a:avLst>
              <a:gd name="adj1" fmla="val 80721"/>
              <a:gd name="adj2" fmla="val 142791"/>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Near full, full OSDs identified via cluster health messages</a:t>
            </a:r>
          </a:p>
        </p:txBody>
      </p:sp>
      <p:sp>
        <p:nvSpPr>
          <p:cNvPr id="35" name="TextBox 34"/>
          <p:cNvSpPr txBox="1"/>
          <p:nvPr/>
        </p:nvSpPr>
        <p:spPr>
          <a:xfrm>
            <a:off x="258708" y="6195775"/>
            <a:ext cx="5779146" cy="246221"/>
          </a:xfrm>
          <a:prstGeom prst="rect">
            <a:avLst/>
          </a:prstGeom>
          <a:noFill/>
        </p:spPr>
        <p:txBody>
          <a:bodyPr wrap="none" rtlCol="0">
            <a:spAutoFit/>
          </a:bodyPr>
          <a:lstStyle/>
          <a:p>
            <a:r>
              <a:rPr lang="en-US" sz="1000" dirty="0"/>
              <a:t>More at: </a:t>
            </a:r>
            <a:r>
              <a:rPr lang="en-US" sz="1000" dirty="0" smtClean="0">
                <a:hlinkClick r:id="rId3"/>
              </a:rPr>
              <a:t>https</a:t>
            </a:r>
            <a:r>
              <a:rPr lang="en-US" sz="1000" dirty="0">
                <a:hlinkClick r:id="rId3"/>
              </a:rPr>
              <a:t>://ceph.com/docs/master/rados/troubleshooting/troubleshooting-osd/#</a:t>
            </a:r>
            <a:r>
              <a:rPr lang="en-US" sz="1000" dirty="0" smtClean="0">
                <a:hlinkClick r:id="rId3"/>
              </a:rPr>
              <a:t>no-free-drive-space</a:t>
            </a:r>
            <a:r>
              <a:rPr lang="en-US" sz="1000" dirty="0" smtClean="0"/>
              <a:t> </a:t>
            </a:r>
            <a:endParaRPr lang="en-US" sz="1000" dirty="0"/>
          </a:p>
        </p:txBody>
      </p:sp>
      <p:sp>
        <p:nvSpPr>
          <p:cNvPr id="37" name="TextBox 36"/>
          <p:cNvSpPr txBox="1"/>
          <p:nvPr/>
        </p:nvSpPr>
        <p:spPr>
          <a:xfrm>
            <a:off x="6053328" y="4900351"/>
            <a:ext cx="2018150" cy="861774"/>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HEALTH_ERR 1 </a:t>
            </a:r>
            <a:r>
              <a:rPr lang="en-US" sz="1000" dirty="0" err="1">
                <a:latin typeface="Courier New" panose="02070309020205020404" pitchFamily="49" charset="0"/>
                <a:cs typeface="Courier New" panose="02070309020205020404" pitchFamily="49" charset="0"/>
              </a:rPr>
              <a:t>nearfull</a:t>
            </a: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osds</a:t>
            </a:r>
            <a:r>
              <a:rPr lang="en-US" sz="1000" dirty="0">
                <a:latin typeface="Courier New" panose="02070309020205020404" pitchFamily="49" charset="0"/>
                <a:cs typeface="Courier New" panose="02070309020205020404" pitchFamily="49" charset="0"/>
              </a:rPr>
              <a:t>, 1 full </a:t>
            </a:r>
            <a:r>
              <a:rPr lang="en-US" sz="1000" dirty="0" err="1">
                <a:latin typeface="Courier New" panose="02070309020205020404" pitchFamily="49" charset="0"/>
                <a:cs typeface="Courier New" panose="02070309020205020404" pitchFamily="49" charset="0"/>
              </a:rPr>
              <a:t>osds</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osd.2 is near full at 85%</a:t>
            </a:r>
          </a:p>
          <a:p>
            <a:r>
              <a:rPr lang="en-US" sz="1000" dirty="0">
                <a:latin typeface="Courier New" panose="02070309020205020404" pitchFamily="49" charset="0"/>
                <a:cs typeface="Courier New" panose="02070309020205020404" pitchFamily="49" charset="0"/>
              </a:rPr>
              <a:t>osd.3 is full at 97%</a:t>
            </a:r>
          </a:p>
        </p:txBody>
      </p:sp>
      <p:sp>
        <p:nvSpPr>
          <p:cNvPr id="38" name="Rounded Rectangular Callout 37"/>
          <p:cNvSpPr/>
          <p:nvPr/>
        </p:nvSpPr>
        <p:spPr>
          <a:xfrm>
            <a:off x="739423" y="4631131"/>
            <a:ext cx="4024744" cy="1394020"/>
          </a:xfrm>
          <a:prstGeom prst="wedgeRoundRectCallout">
            <a:avLst>
              <a:gd name="adj1" fmla="val 81199"/>
              <a:gd name="adj2" fmla="val 24145"/>
              <a:gd name="adj3" fmla="val 16667"/>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200"/>
              </a:spcBef>
            </a:pPr>
            <a:r>
              <a:rPr lang="en-US" sz="2000" dirty="0" smtClean="0"/>
              <a:t>Cluster will stop accepting writes when OSD exceeds full ratio.  </a:t>
            </a:r>
            <a:endParaRPr lang="en-US" sz="2000" dirty="0"/>
          </a:p>
          <a:p>
            <a:pPr algn="ctr">
              <a:spcBef>
                <a:spcPts val="1200"/>
              </a:spcBef>
            </a:pPr>
            <a:r>
              <a:rPr lang="en-US" sz="2000" dirty="0" smtClean="0"/>
              <a:t>Add capacity to restore write functionality</a:t>
            </a:r>
          </a:p>
        </p:txBody>
      </p:sp>
      <p:sp>
        <p:nvSpPr>
          <p:cNvPr id="13" name="Rounded Rectangle 12"/>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Troubleshooting</a:t>
            </a:r>
            <a:endParaRPr lang="en-US" dirty="0"/>
          </a:p>
        </p:txBody>
      </p:sp>
    </p:spTree>
    <p:extLst>
      <p:ext uri="{BB962C8B-B14F-4D97-AF65-F5344CB8AC3E}">
        <p14:creationId xmlns:p14="http://schemas.microsoft.com/office/powerpoint/2010/main" val="230338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smtClean="0"/>
              <a:t>VSM: What it is…</a:t>
            </a:r>
          </a:p>
        </p:txBody>
      </p:sp>
      <p:sp>
        <p:nvSpPr>
          <p:cNvPr id="4" name="Content Placeholder 3"/>
          <p:cNvSpPr>
            <a:spLocks noGrp="1"/>
          </p:cNvSpPr>
          <p:nvPr>
            <p:ph idx="1"/>
          </p:nvPr>
        </p:nvSpPr>
        <p:spPr>
          <a:xfrm>
            <a:off x="627993" y="1325563"/>
            <a:ext cx="5452015" cy="4782973"/>
          </a:xfrm>
        </p:spPr>
        <p:txBody>
          <a:bodyPr>
            <a:normAutofit lnSpcReduction="10000"/>
          </a:bodyPr>
          <a:lstStyle/>
          <a:p>
            <a:r>
              <a:rPr lang="en-US" altLang="en-US" dirty="0" smtClean="0"/>
              <a:t>VSM Controller Software</a:t>
            </a:r>
          </a:p>
          <a:p>
            <a:pPr lvl="1"/>
            <a:r>
              <a:rPr lang="en-US" altLang="en-US" dirty="0" smtClean="0"/>
              <a:t>Runs on dedicated server (or server instance)</a:t>
            </a:r>
          </a:p>
          <a:p>
            <a:pPr lvl="1"/>
            <a:r>
              <a:rPr lang="en-US" altLang="en-US" dirty="0" smtClean="0"/>
              <a:t>Connects to Ceph cluster through VSM agent </a:t>
            </a:r>
          </a:p>
          <a:p>
            <a:pPr lvl="1"/>
            <a:r>
              <a:rPr lang="en-US" altLang="en-US" dirty="0" smtClean="0"/>
              <a:t>Connects to OpenStack Nova controller (optional) via SSH</a:t>
            </a:r>
          </a:p>
          <a:p>
            <a:pPr lvl="1"/>
            <a:r>
              <a:rPr lang="en-US" altLang="en-US" dirty="0" smtClean="0"/>
              <a:t>Never touches clients or client data</a:t>
            </a:r>
          </a:p>
          <a:p>
            <a:r>
              <a:rPr lang="en-US" altLang="en-US" dirty="0" smtClean="0"/>
              <a:t>VSM Agent Software</a:t>
            </a:r>
          </a:p>
          <a:p>
            <a:pPr lvl="1"/>
            <a:r>
              <a:rPr lang="en-US" altLang="en-US" dirty="0" smtClean="0"/>
              <a:t>Runs on every server in the Ceph cluster</a:t>
            </a:r>
          </a:p>
          <a:p>
            <a:pPr lvl="1"/>
            <a:r>
              <a:rPr lang="en-US" altLang="en-US" dirty="0" smtClean="0"/>
              <a:t>Relays server configuration &amp; status information to VSM controller</a:t>
            </a:r>
          </a:p>
          <a:p>
            <a:endParaRPr lang="en-US" dirty="0"/>
          </a:p>
        </p:txBody>
      </p:sp>
      <p:sp>
        <p:nvSpPr>
          <p:cNvPr id="9" name="Footer Placeholder 8"/>
          <p:cNvSpPr>
            <a:spLocks noGrp="1"/>
          </p:cNvSpPr>
          <p:nvPr>
            <p:ph type="ftr" sz="quarter" idx="11"/>
          </p:nvPr>
        </p:nvSpPr>
        <p:spPr/>
        <p:txBody>
          <a:bodyPr/>
          <a:lstStyle/>
          <a:p>
            <a:r>
              <a:rPr lang="en-US" smtClean="0"/>
              <a:t>Intel Confidential – Virtual Storage Manager 0.5</a:t>
            </a:r>
            <a:endParaRPr lang="en-US" dirty="0"/>
          </a:p>
        </p:txBody>
      </p:sp>
      <p:sp>
        <p:nvSpPr>
          <p:cNvPr id="6147" name="Slide Number Placeholder 3"/>
          <p:cNvSpPr>
            <a:spLocks noGrp="1"/>
          </p:cNvSpPr>
          <p:nvPr>
            <p:ph type="sldNum" sz="quarter" idx="12"/>
          </p:nvPr>
        </p:nvSpPr>
        <p:spPr/>
        <p:txBody>
          <a:bodyPr/>
          <a:lstStyle>
            <a:lvl1pPr>
              <a:spcBef>
                <a:spcPct val="60000"/>
              </a:spcBef>
              <a:defRPr>
                <a:solidFill>
                  <a:schemeClr val="tx1"/>
                </a:solidFill>
                <a:latin typeface="Verdana" panose="020B0604030504040204" pitchFamily="34" charset="0"/>
              </a:defRPr>
            </a:lvl1pPr>
            <a:lvl2pPr marL="742950" indent="-285750">
              <a:spcBef>
                <a:spcPct val="40000"/>
              </a:spcBef>
              <a:buSzPct val="125000"/>
              <a:buFont typeface="Times" panose="02020603050405020304" pitchFamily="18" charset="0"/>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Font typeface="Times" panose="02020603050405020304" pitchFamily="18" charset="0"/>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fld id="{E83270C5-BA10-4A5C-A55E-41218EFDD75B}" type="slidenum">
              <a:rPr lang="en-US" altLang="en-US" smtClean="0"/>
              <a:pPr/>
              <a:t>7</a:t>
            </a:fld>
            <a:endParaRPr lang="en-US" altLang="en-US" smtClean="0"/>
          </a:p>
        </p:txBody>
      </p:sp>
      <p:pic>
        <p:nvPicPr>
          <p:cNvPr id="3" name="Picture 2"/>
          <p:cNvPicPr>
            <a:picLocks noChangeAspect="1"/>
          </p:cNvPicPr>
          <p:nvPr/>
        </p:nvPicPr>
        <p:blipFill>
          <a:blip r:embed="rId3"/>
          <a:stretch>
            <a:fillRect/>
          </a:stretch>
        </p:blipFill>
        <p:spPr>
          <a:xfrm>
            <a:off x="6346570" y="325592"/>
            <a:ext cx="5514047" cy="5321990"/>
          </a:xfrm>
          <a:prstGeom prst="rect">
            <a:avLst/>
          </a:prstGeom>
        </p:spPr>
      </p:pic>
      <p:sp>
        <p:nvSpPr>
          <p:cNvPr id="7" name="Rounded Rectangle 6"/>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VSM Concepts</a:t>
            </a:r>
            <a:endParaRPr lang="en-US" dirty="0"/>
          </a:p>
        </p:txBody>
      </p:sp>
    </p:spTree>
    <p:extLst>
      <p:ext uri="{BB962C8B-B14F-4D97-AF65-F5344CB8AC3E}">
        <p14:creationId xmlns:p14="http://schemas.microsoft.com/office/powerpoint/2010/main" val="220133837"/>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VSM to </a:t>
            </a:r>
            <a:r>
              <a:rPr lang="en-US" dirty="0" err="1" smtClean="0"/>
              <a:t>Ientify</a:t>
            </a:r>
            <a:r>
              <a:rPr lang="en-US" dirty="0" smtClean="0"/>
              <a:t> Failed or Failing </a:t>
            </a:r>
            <a:br>
              <a:rPr lang="en-US" dirty="0" smtClean="0"/>
            </a:br>
            <a:r>
              <a:rPr lang="en-US" dirty="0" smtClean="0"/>
              <a:t>Data and Journal </a:t>
            </a:r>
            <a:r>
              <a:rPr lang="en-US" dirty="0"/>
              <a:t>D</a:t>
            </a:r>
            <a:r>
              <a:rPr lang="en-US" dirty="0" smtClean="0"/>
              <a:t>isks</a:t>
            </a:r>
            <a:endParaRPr lang="en-US" dirty="0"/>
          </a:p>
        </p:txBody>
      </p:sp>
      <p:sp>
        <p:nvSpPr>
          <p:cNvPr id="5" name="Footer Placeholder 4"/>
          <p:cNvSpPr>
            <a:spLocks noGrp="1"/>
          </p:cNvSpPr>
          <p:nvPr>
            <p:ph type="ftr" sz="quarter" idx="11"/>
          </p:nvPr>
        </p:nvSpPr>
        <p:spPr/>
        <p:txBody>
          <a:bodyPr/>
          <a:lstStyle/>
          <a:p>
            <a:r>
              <a:rPr lang="en-US" smtClean="0"/>
              <a:t>Intel Confidential – Virtual Storage Manager 0.5</a:t>
            </a:r>
            <a:endParaRPr lang="en-US" dirty="0" smtClean="0"/>
          </a:p>
        </p:txBody>
      </p:sp>
      <p:sp>
        <p:nvSpPr>
          <p:cNvPr id="6" name="Slide Number Placeholder 5"/>
          <p:cNvSpPr>
            <a:spLocks noGrp="1"/>
          </p:cNvSpPr>
          <p:nvPr>
            <p:ph type="sldNum" sz="quarter" idx="12"/>
          </p:nvPr>
        </p:nvSpPr>
        <p:spPr/>
        <p:txBody>
          <a:bodyPr/>
          <a:lstStyle/>
          <a:p>
            <a:fld id="{BDCAA40D-665B-4853-BBC7-ECCA0561EC9E}" type="slidenum">
              <a:rPr lang="en-US" smtClean="0"/>
              <a:t>70</a:t>
            </a:fld>
            <a:endParaRPr lang="en-US"/>
          </a:p>
        </p:txBody>
      </p:sp>
      <p:pic>
        <p:nvPicPr>
          <p:cNvPr id="7" name="Picture 6"/>
          <p:cNvPicPr>
            <a:picLocks noChangeAspect="1"/>
          </p:cNvPicPr>
          <p:nvPr/>
        </p:nvPicPr>
        <p:blipFill>
          <a:blip r:embed="rId2"/>
          <a:stretch>
            <a:fillRect/>
          </a:stretch>
        </p:blipFill>
        <p:spPr>
          <a:xfrm>
            <a:off x="226503" y="1333336"/>
            <a:ext cx="9592437" cy="4706737"/>
          </a:xfrm>
          <a:prstGeom prst="rect">
            <a:avLst/>
          </a:prstGeom>
        </p:spPr>
      </p:pic>
      <p:sp>
        <p:nvSpPr>
          <p:cNvPr id="8" name="Rounded Rectangular Callout 7"/>
          <p:cNvSpPr/>
          <p:nvPr/>
        </p:nvSpPr>
        <p:spPr>
          <a:xfrm>
            <a:off x="2709644" y="1333335"/>
            <a:ext cx="2776755" cy="986575"/>
          </a:xfrm>
          <a:prstGeom prst="wedgeRoundRectCallout">
            <a:avLst>
              <a:gd name="adj1" fmla="val -39059"/>
              <a:gd name="adj2" fmla="val 104620"/>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Repeated auto-out or inability to restart auto-out OSD suggests failed or failing disk</a:t>
            </a:r>
          </a:p>
        </p:txBody>
      </p:sp>
      <p:sp>
        <p:nvSpPr>
          <p:cNvPr id="9" name="Rounded Rectangular Callout 8"/>
          <p:cNvSpPr/>
          <p:nvPr/>
        </p:nvSpPr>
        <p:spPr>
          <a:xfrm>
            <a:off x="6673820" y="1033941"/>
            <a:ext cx="2538298" cy="1063476"/>
          </a:xfrm>
          <a:prstGeom prst="wedgeRoundRectCallout">
            <a:avLst>
              <a:gd name="adj1" fmla="val -47905"/>
              <a:gd name="adj2" fmla="val 110450"/>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VSM periodically probes drive path – missing drive path missing indicates complete disk failure</a:t>
            </a:r>
          </a:p>
        </p:txBody>
      </p:sp>
      <p:sp>
        <p:nvSpPr>
          <p:cNvPr id="10" name="Rounded Rectangle 9"/>
          <p:cNvSpPr/>
          <p:nvPr/>
        </p:nvSpPr>
        <p:spPr>
          <a:xfrm>
            <a:off x="8335695" y="2587950"/>
            <a:ext cx="917362" cy="3452123"/>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625753" y="2587950"/>
            <a:ext cx="369117" cy="3452122"/>
          </a:xfrm>
          <a:prstGeom prst="roundRect">
            <a:avLst>
              <a:gd name="adj" fmla="val 10394"/>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4317921" y="3381367"/>
            <a:ext cx="2538298" cy="1063476"/>
          </a:xfrm>
          <a:prstGeom prst="wedgeRoundRectCallout">
            <a:avLst>
              <a:gd name="adj1" fmla="val 17"/>
              <a:gd name="adj2" fmla="val -5508"/>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 set of auto-out OSDs that share the same journal SSD suggests failed or failing journal SSD</a:t>
            </a:r>
          </a:p>
        </p:txBody>
      </p:sp>
      <p:sp>
        <p:nvSpPr>
          <p:cNvPr id="13" name="Rounded Rectangular Callout 12"/>
          <p:cNvSpPr/>
          <p:nvPr/>
        </p:nvSpPr>
        <p:spPr>
          <a:xfrm>
            <a:off x="6535024" y="1033925"/>
            <a:ext cx="2810312" cy="1063476"/>
          </a:xfrm>
          <a:prstGeom prst="wedgeRoundRectCallout">
            <a:avLst>
              <a:gd name="adj1" fmla="val 49996"/>
              <a:gd name="adj2" fmla="val 102560"/>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VSM periodically probes drive path – missing drive path indicates complete disk (or controller) failure</a:t>
            </a:r>
          </a:p>
        </p:txBody>
      </p:sp>
      <p:cxnSp>
        <p:nvCxnSpPr>
          <p:cNvPr id="17" name="Elbow Connector 16"/>
          <p:cNvCxnSpPr>
            <a:stCxn id="12" idx="3"/>
            <a:endCxn id="10" idx="1"/>
          </p:cNvCxnSpPr>
          <p:nvPr/>
        </p:nvCxnSpPr>
        <p:spPr>
          <a:xfrm>
            <a:off x="6856219" y="3913105"/>
            <a:ext cx="1479476" cy="400907"/>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2" idx="1"/>
            <a:endCxn id="11" idx="3"/>
          </p:cNvCxnSpPr>
          <p:nvPr/>
        </p:nvCxnSpPr>
        <p:spPr>
          <a:xfrm rot="10800000" flipV="1">
            <a:off x="2994871" y="3913105"/>
            <a:ext cx="1323051" cy="400906"/>
          </a:xfrm>
          <a:prstGeom prst="bentConnector3">
            <a:avLst>
              <a:gd name="adj1" fmla="val 50000"/>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Troubleshooting</a:t>
            </a:r>
            <a:endParaRPr lang="en-US" dirty="0"/>
          </a:p>
        </p:txBody>
      </p:sp>
    </p:spTree>
    <p:extLst>
      <p:ext uri="{BB962C8B-B14F-4D97-AF65-F5344CB8AC3E}">
        <p14:creationId xmlns:p14="http://schemas.microsoft.com/office/powerpoint/2010/main" val="38800908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118" y="0"/>
            <a:ext cx="10515600" cy="1325563"/>
          </a:xfrm>
        </p:spPr>
        <p:txBody>
          <a:bodyPr/>
          <a:lstStyle/>
          <a:p>
            <a:r>
              <a:rPr lang="en-US" dirty="0" smtClean="0"/>
              <a:t>Using VSM to Replace Failed or Failing</a:t>
            </a:r>
            <a:br>
              <a:rPr lang="en-US" dirty="0" smtClean="0"/>
            </a:br>
            <a:r>
              <a:rPr lang="en-US" dirty="0" smtClean="0"/>
              <a:t>Data and Journal Disks</a:t>
            </a:r>
            <a:endParaRPr lang="en-US" dirty="0"/>
          </a:p>
        </p:txBody>
      </p:sp>
      <p:sp>
        <p:nvSpPr>
          <p:cNvPr id="2" name="Text Placeholder 1"/>
          <p:cNvSpPr>
            <a:spLocks noGrp="1"/>
          </p:cNvSpPr>
          <p:nvPr>
            <p:ph type="body" idx="1"/>
          </p:nvPr>
        </p:nvSpPr>
        <p:spPr>
          <a:xfrm>
            <a:off x="839788" y="1681162"/>
            <a:ext cx="5157787" cy="315417"/>
          </a:xfrm>
        </p:spPr>
        <p:txBody>
          <a:bodyPr>
            <a:normAutofit fontScale="85000" lnSpcReduction="20000"/>
          </a:bodyPr>
          <a:lstStyle/>
          <a:p>
            <a:r>
              <a:rPr lang="en-US" dirty="0" smtClean="0"/>
              <a:t>Replacing Failed Data Drive</a:t>
            </a:r>
            <a:endParaRPr lang="en-US" dirty="0"/>
          </a:p>
        </p:txBody>
      </p:sp>
      <p:sp>
        <p:nvSpPr>
          <p:cNvPr id="6" name="Content Placeholder 5"/>
          <p:cNvSpPr>
            <a:spLocks noGrp="1"/>
          </p:cNvSpPr>
          <p:nvPr>
            <p:ph sz="half" idx="2"/>
          </p:nvPr>
        </p:nvSpPr>
        <p:spPr>
          <a:xfrm>
            <a:off x="839788" y="1996578"/>
            <a:ext cx="5157787" cy="4359771"/>
          </a:xfrm>
        </p:spPr>
        <p:txBody>
          <a:bodyPr>
            <a:normAutofit fontScale="32500" lnSpcReduction="20000"/>
          </a:bodyPr>
          <a:lstStyle/>
          <a:p>
            <a:pPr marL="227013" lvl="0" indent="-227013">
              <a:buFont typeface="+mj-lt"/>
              <a:buAutoNum type="arabicPeriod"/>
            </a:pPr>
            <a:r>
              <a:rPr lang="en-US" dirty="0"/>
              <a:t>On the Manage Device page…</a:t>
            </a:r>
          </a:p>
          <a:p>
            <a:pPr marL="461963" lvl="1" indent="-230188">
              <a:buFont typeface="+mj-lt"/>
              <a:buAutoNum type="alphaLcParenR"/>
            </a:pPr>
            <a:r>
              <a:rPr lang="en-US" dirty="0"/>
              <a:t> </a:t>
            </a:r>
            <a:r>
              <a:rPr lang="en-US" dirty="0" smtClean="0"/>
              <a:t>Select </a:t>
            </a:r>
            <a:r>
              <a:rPr lang="en-US" dirty="0"/>
              <a:t>the OSD to be replaced</a:t>
            </a:r>
          </a:p>
          <a:p>
            <a:pPr marL="461963" lvl="1" indent="-230188">
              <a:buFont typeface="+mj-lt"/>
              <a:buAutoNum type="alphaLcParenR"/>
            </a:pPr>
            <a:r>
              <a:rPr lang="en-US" dirty="0"/>
              <a:t>Note the </a:t>
            </a:r>
            <a:r>
              <a:rPr lang="en-US" dirty="0" smtClean="0"/>
              <a:t>Data </a:t>
            </a:r>
            <a:r>
              <a:rPr lang="en-US" dirty="0"/>
              <a:t>D</a:t>
            </a:r>
            <a:r>
              <a:rPr lang="en-US" dirty="0" smtClean="0"/>
              <a:t>evice Path for the device to be removed.  Consult your system </a:t>
            </a:r>
            <a:r>
              <a:rPr lang="en-US" dirty="0"/>
              <a:t>documentation to determine physical location of the disk</a:t>
            </a:r>
          </a:p>
          <a:p>
            <a:pPr marL="461963" lvl="1" indent="-230188">
              <a:buFont typeface="+mj-lt"/>
              <a:buAutoNum type="alphaLcParenR"/>
            </a:pPr>
            <a:r>
              <a:rPr lang="en-US" dirty="0"/>
              <a:t>C</a:t>
            </a:r>
            <a:r>
              <a:rPr lang="en-US" dirty="0" smtClean="0"/>
              <a:t>lick </a:t>
            </a:r>
            <a:r>
              <a:rPr lang="en-US" dirty="0"/>
              <a:t>on “Remove OSDs”.</a:t>
            </a:r>
          </a:p>
          <a:p>
            <a:pPr marL="461963" lvl="1" indent="-230188">
              <a:buFont typeface="+mj-lt"/>
              <a:buAutoNum type="alphaLcParenR"/>
            </a:pPr>
            <a:r>
              <a:rPr lang="en-US" dirty="0"/>
              <a:t>Wait until the VSM status for the removed drive is “removed”</a:t>
            </a:r>
          </a:p>
          <a:p>
            <a:pPr marL="227013" lvl="0" indent="-227013">
              <a:buFont typeface="+mj-lt"/>
              <a:buAutoNum type="arabicPeriod"/>
            </a:pPr>
            <a:r>
              <a:rPr lang="en-US" dirty="0"/>
              <a:t>On the Manage Servers page…</a:t>
            </a:r>
          </a:p>
          <a:p>
            <a:pPr marL="461963" lvl="1" indent="-231775">
              <a:buFont typeface="+mj-lt"/>
              <a:buAutoNum type="alphaLcParenR"/>
            </a:pPr>
            <a:r>
              <a:rPr lang="en-US" dirty="0"/>
              <a:t>Click on “Stop Servers” </a:t>
            </a:r>
          </a:p>
          <a:p>
            <a:pPr marL="461963" lvl="1" indent="-231775">
              <a:buFont typeface="+mj-lt"/>
              <a:buAutoNum type="alphaLcParenR"/>
            </a:pPr>
            <a:r>
              <a:rPr lang="en-US" dirty="0"/>
              <a:t>Select the server where the removed OSD resides</a:t>
            </a:r>
          </a:p>
          <a:p>
            <a:pPr marL="461963" lvl="1" indent="-231775">
              <a:buFont typeface="+mj-lt"/>
              <a:buAutoNum type="alphaLcParenR"/>
            </a:pPr>
            <a:r>
              <a:rPr lang="en-US" dirty="0"/>
              <a:t>Click on “Stop Servers”</a:t>
            </a:r>
          </a:p>
          <a:p>
            <a:pPr marL="461963" lvl="1" indent="-231775">
              <a:buFont typeface="+mj-lt"/>
              <a:buAutoNum type="alphaLcParenR"/>
            </a:pPr>
            <a:r>
              <a:rPr lang="en-US" dirty="0"/>
              <a:t>Wait until the stopped server changes to “stopped”</a:t>
            </a:r>
          </a:p>
          <a:p>
            <a:pPr marL="227013" lvl="0" indent="-227013">
              <a:buFont typeface="+mj-lt"/>
              <a:buAutoNum type="arabicPeriod"/>
            </a:pPr>
            <a:r>
              <a:rPr lang="en-US" dirty="0"/>
              <a:t>On the stopped server….</a:t>
            </a:r>
          </a:p>
          <a:p>
            <a:pPr marL="461963" lvl="1" indent="-231775">
              <a:buFont typeface="+mj-lt"/>
              <a:buAutoNum type="alphaLcParenR"/>
            </a:pPr>
            <a:r>
              <a:rPr lang="en-US" dirty="0"/>
              <a:t>Shut down the server (Linux command?)</a:t>
            </a:r>
          </a:p>
          <a:p>
            <a:pPr marL="461963" lvl="1" indent="-231775">
              <a:buFont typeface="+mj-lt"/>
              <a:buAutoNum type="alphaLcParenR"/>
            </a:pPr>
            <a:r>
              <a:rPr lang="en-US" dirty="0" smtClean="0"/>
              <a:t>Replace </a:t>
            </a:r>
            <a:r>
              <a:rPr lang="en-US" dirty="0"/>
              <a:t>the failed disk</a:t>
            </a:r>
          </a:p>
          <a:p>
            <a:pPr marL="461963" lvl="1" indent="-231775">
              <a:buFont typeface="+mj-lt"/>
              <a:buAutoNum type="alphaLcParenR"/>
            </a:pPr>
            <a:r>
              <a:rPr lang="en-US" dirty="0"/>
              <a:t>Restart the server</a:t>
            </a:r>
          </a:p>
          <a:p>
            <a:pPr marL="461963" lvl="1" indent="-231775">
              <a:buFont typeface="+mj-lt"/>
              <a:buAutoNum type="alphaLcParenR"/>
            </a:pPr>
            <a:r>
              <a:rPr lang="en-US" dirty="0"/>
              <a:t>If needed, configure the drive path to match the data device </a:t>
            </a:r>
            <a:r>
              <a:rPr lang="en-US" dirty="0" smtClean="0"/>
              <a:t>path as noted in step 1B  </a:t>
            </a:r>
            <a:r>
              <a:rPr lang="en-US" dirty="0"/>
              <a:t>in the Manage Devices page</a:t>
            </a:r>
          </a:p>
          <a:p>
            <a:pPr marL="687388" lvl="2"/>
            <a:r>
              <a:rPr lang="en-US" dirty="0"/>
              <a:t>This may be required, for example, if the data drive was partitioned</a:t>
            </a:r>
          </a:p>
          <a:p>
            <a:pPr marL="227013" lvl="0" indent="-227013">
              <a:buFont typeface="+mj-lt"/>
              <a:buAutoNum type="arabicPeriod"/>
            </a:pPr>
            <a:r>
              <a:rPr lang="en-US" dirty="0"/>
              <a:t>On the Manage Servers page…</a:t>
            </a:r>
          </a:p>
          <a:p>
            <a:pPr marL="461963" lvl="1" indent="-231775">
              <a:buFont typeface="+mj-lt"/>
              <a:buAutoNum type="alphaLcParenR"/>
            </a:pPr>
            <a:r>
              <a:rPr lang="en-US" dirty="0"/>
              <a:t>C</a:t>
            </a:r>
            <a:r>
              <a:rPr lang="en-US" dirty="0" smtClean="0"/>
              <a:t>lick </a:t>
            </a:r>
            <a:r>
              <a:rPr lang="en-US" dirty="0"/>
              <a:t>on “Start Servers”</a:t>
            </a:r>
          </a:p>
          <a:p>
            <a:pPr marL="461963" lvl="1" indent="-231775">
              <a:buFont typeface="+mj-lt"/>
              <a:buAutoNum type="alphaLcParenR"/>
            </a:pPr>
            <a:r>
              <a:rPr lang="en-US" dirty="0"/>
              <a:t>Select the stopped server</a:t>
            </a:r>
          </a:p>
          <a:p>
            <a:pPr marL="461963" lvl="1" indent="-231775">
              <a:buFont typeface="+mj-lt"/>
              <a:buAutoNum type="alphaLcParenR"/>
            </a:pPr>
            <a:r>
              <a:rPr lang="en-US" dirty="0"/>
              <a:t>Click on “Start Server”</a:t>
            </a:r>
          </a:p>
          <a:p>
            <a:pPr marL="461963" lvl="1" indent="-231775">
              <a:buFont typeface="+mj-lt"/>
              <a:buAutoNum type="alphaLcParenR"/>
            </a:pPr>
            <a:r>
              <a:rPr lang="en-US" dirty="0"/>
              <a:t>Wait until the stopped server changes to “Active”</a:t>
            </a:r>
          </a:p>
          <a:p>
            <a:pPr marL="227013" lvl="0" indent="-227013">
              <a:buFont typeface="+mj-lt"/>
              <a:buAutoNum type="arabicPeriod"/>
            </a:pPr>
            <a:r>
              <a:rPr lang="en-US" dirty="0"/>
              <a:t>On the Manage Devices page…</a:t>
            </a:r>
          </a:p>
          <a:p>
            <a:pPr marL="461963" lvl="1" indent="-231775">
              <a:buFont typeface="+mj-lt"/>
              <a:buAutoNum type="alphaLcParenR"/>
            </a:pPr>
            <a:r>
              <a:rPr lang="en-US" dirty="0" err="1" smtClean="0"/>
              <a:t>Selecte</a:t>
            </a:r>
            <a:r>
              <a:rPr lang="en-US" dirty="0" smtClean="0"/>
              <a:t> </a:t>
            </a:r>
            <a:r>
              <a:rPr lang="en-US" dirty="0"/>
              <a:t>the removed OSD</a:t>
            </a:r>
          </a:p>
          <a:p>
            <a:pPr marL="461963" lvl="1" indent="-231775">
              <a:buFont typeface="+mj-lt"/>
              <a:buAutoNum type="alphaLcParenR"/>
            </a:pPr>
            <a:r>
              <a:rPr lang="en-US" dirty="0"/>
              <a:t>Click on “Restore OSDs”</a:t>
            </a:r>
          </a:p>
          <a:p>
            <a:pPr marL="461963" lvl="1" indent="-231775">
              <a:buFont typeface="+mj-lt"/>
              <a:buAutoNum type="alphaLcParenR"/>
            </a:pPr>
            <a:r>
              <a:rPr lang="en-US" dirty="0"/>
              <a:t>VSM status will change to “Present” and OSD State will transition to “In-Up”</a:t>
            </a:r>
          </a:p>
          <a:p>
            <a:endParaRPr lang="en-US" dirty="0"/>
          </a:p>
        </p:txBody>
      </p:sp>
      <p:sp>
        <p:nvSpPr>
          <p:cNvPr id="8" name="Text Placeholder 7"/>
          <p:cNvSpPr>
            <a:spLocks noGrp="1"/>
          </p:cNvSpPr>
          <p:nvPr>
            <p:ph type="body" sz="quarter" idx="3"/>
          </p:nvPr>
        </p:nvSpPr>
        <p:spPr>
          <a:xfrm>
            <a:off x="6172200" y="1681163"/>
            <a:ext cx="5183188" cy="315415"/>
          </a:xfrm>
        </p:spPr>
        <p:txBody>
          <a:bodyPr>
            <a:normAutofit fontScale="85000" lnSpcReduction="20000"/>
          </a:bodyPr>
          <a:lstStyle/>
          <a:p>
            <a:r>
              <a:rPr lang="en-US" dirty="0" smtClean="0"/>
              <a:t>Replacing Failed Journal Disk</a:t>
            </a:r>
            <a:endParaRPr lang="en-US" dirty="0"/>
          </a:p>
        </p:txBody>
      </p:sp>
      <p:sp>
        <p:nvSpPr>
          <p:cNvPr id="7" name="Content Placeholder 6"/>
          <p:cNvSpPr>
            <a:spLocks noGrp="1"/>
          </p:cNvSpPr>
          <p:nvPr>
            <p:ph sz="quarter" idx="4"/>
          </p:nvPr>
        </p:nvSpPr>
        <p:spPr>
          <a:xfrm>
            <a:off x="6172200" y="1996578"/>
            <a:ext cx="5183188" cy="4471334"/>
          </a:xfrm>
        </p:spPr>
        <p:txBody>
          <a:bodyPr>
            <a:normAutofit fontScale="32500" lnSpcReduction="20000"/>
          </a:bodyPr>
          <a:lstStyle/>
          <a:p>
            <a:pPr marL="227013" lvl="0" indent="-227013">
              <a:buFont typeface="+mj-lt"/>
              <a:buAutoNum type="arabicPeriod"/>
            </a:pPr>
            <a:r>
              <a:rPr lang="en-US" dirty="0"/>
              <a:t>On the Manage Device page…</a:t>
            </a:r>
          </a:p>
          <a:p>
            <a:pPr marL="461963" lvl="1" indent="-231775">
              <a:buFont typeface="+mj-lt"/>
              <a:buAutoNum type="alphaLcParenR"/>
            </a:pPr>
            <a:r>
              <a:rPr lang="en-US" dirty="0"/>
              <a:t> Select all of the OSDs affected by the failed journal drive</a:t>
            </a:r>
          </a:p>
          <a:p>
            <a:pPr marL="687388" lvl="2" indent="-231775"/>
            <a:r>
              <a:rPr lang="en-US" dirty="0"/>
              <a:t>Note: This step assumes that one journal drive services multiple OSD drives</a:t>
            </a:r>
          </a:p>
          <a:p>
            <a:pPr marL="461963" lvl="1" indent="-231775">
              <a:buFont typeface="+mj-lt"/>
              <a:buAutoNum type="alphaLcParenR"/>
            </a:pPr>
            <a:r>
              <a:rPr lang="en-US" dirty="0"/>
              <a:t>Note the Journal Device Paths for each of the affected OSDs.  Consult your system documentation to determine physical location of the disk</a:t>
            </a:r>
          </a:p>
          <a:p>
            <a:pPr marL="461963" lvl="1" indent="-231775">
              <a:buFont typeface="+mj-lt"/>
              <a:buAutoNum type="alphaLcParenR"/>
            </a:pPr>
            <a:r>
              <a:rPr lang="en-US" dirty="0"/>
              <a:t>Click on “Remove OSDs”.</a:t>
            </a:r>
          </a:p>
          <a:p>
            <a:pPr marL="461963" lvl="1" indent="-231775">
              <a:buFont typeface="+mj-lt"/>
              <a:buAutoNum type="alphaLcParenR"/>
            </a:pPr>
            <a:r>
              <a:rPr lang="en-US" dirty="0"/>
              <a:t>Wait until the VSM status for all selected OSDs is “removed”</a:t>
            </a:r>
          </a:p>
          <a:p>
            <a:pPr marL="227013" lvl="0" indent="-227013">
              <a:buFont typeface="+mj-lt"/>
              <a:buAutoNum type="arabicPeriod"/>
            </a:pPr>
            <a:r>
              <a:rPr lang="en-US" dirty="0"/>
              <a:t>On the Manage Servers page…</a:t>
            </a:r>
          </a:p>
          <a:p>
            <a:pPr marL="461963" lvl="1" indent="-231775">
              <a:buFont typeface="+mj-lt"/>
              <a:buAutoNum type="alphaLcParenR"/>
            </a:pPr>
            <a:r>
              <a:rPr lang="en-US" dirty="0"/>
              <a:t>Click on “Stop Servers” </a:t>
            </a:r>
          </a:p>
          <a:p>
            <a:pPr marL="461963" lvl="1" indent="-231775">
              <a:buFont typeface="+mj-lt"/>
              <a:buAutoNum type="alphaLcParenR"/>
            </a:pPr>
            <a:r>
              <a:rPr lang="en-US" dirty="0"/>
              <a:t>Select the server where the removed OSDs reside</a:t>
            </a:r>
          </a:p>
          <a:p>
            <a:pPr marL="461963" lvl="1" indent="-231775">
              <a:buFont typeface="+mj-lt"/>
              <a:buAutoNum type="alphaLcParenR"/>
            </a:pPr>
            <a:r>
              <a:rPr lang="en-US" dirty="0"/>
              <a:t>Click on “Stop Servers”</a:t>
            </a:r>
          </a:p>
          <a:p>
            <a:pPr marL="461963" lvl="1" indent="-231775">
              <a:buFont typeface="+mj-lt"/>
              <a:buAutoNum type="alphaLcParenR"/>
            </a:pPr>
            <a:r>
              <a:rPr lang="en-US" dirty="0"/>
              <a:t>Wait until the stopped server changes to “stopped”</a:t>
            </a:r>
          </a:p>
          <a:p>
            <a:pPr marL="227013" lvl="0" indent="-227013">
              <a:buFont typeface="+mj-lt"/>
              <a:buAutoNum type="arabicPeriod"/>
            </a:pPr>
            <a:r>
              <a:rPr lang="en-US" dirty="0"/>
              <a:t>On the stopped server….</a:t>
            </a:r>
          </a:p>
          <a:p>
            <a:pPr marL="461963" lvl="1" indent="-231775">
              <a:buFont typeface="+mj-lt"/>
              <a:buAutoNum type="alphaLcParenR"/>
            </a:pPr>
            <a:r>
              <a:rPr lang="en-US" dirty="0"/>
              <a:t>Shut down the server (Linux command?)</a:t>
            </a:r>
          </a:p>
          <a:p>
            <a:pPr marL="461963" lvl="1" indent="-231775">
              <a:buFont typeface="+mj-lt"/>
              <a:buAutoNum type="alphaLcParenR"/>
            </a:pPr>
            <a:r>
              <a:rPr lang="en-US" dirty="0" smtClean="0"/>
              <a:t>Replace </a:t>
            </a:r>
            <a:r>
              <a:rPr lang="en-US" dirty="0"/>
              <a:t>the failed journal drive</a:t>
            </a:r>
          </a:p>
          <a:p>
            <a:pPr marL="461963" lvl="1" indent="-231775">
              <a:buFont typeface="+mj-lt"/>
              <a:buAutoNum type="alphaLcParenR"/>
            </a:pPr>
            <a:r>
              <a:rPr lang="en-US" dirty="0"/>
              <a:t>Restart the server</a:t>
            </a:r>
          </a:p>
          <a:p>
            <a:pPr marL="461963" lvl="1" indent="-231775">
              <a:buFont typeface="+mj-lt"/>
              <a:buAutoNum type="alphaLcParenR"/>
            </a:pPr>
            <a:r>
              <a:rPr lang="en-US" dirty="0"/>
              <a:t>Partition the new journal drive so as to match the journal device paths of the affected OSDs as noted in step 1B above.</a:t>
            </a:r>
          </a:p>
          <a:p>
            <a:pPr marL="687388" lvl="2"/>
            <a:r>
              <a:rPr lang="en-US" dirty="0"/>
              <a:t>Note: This step assumes that one journal drive services multiple OSD drives</a:t>
            </a:r>
          </a:p>
          <a:p>
            <a:pPr marL="227013" lvl="0" indent="-227013">
              <a:buFont typeface="+mj-lt"/>
              <a:buAutoNum type="arabicPeriod"/>
            </a:pPr>
            <a:r>
              <a:rPr lang="en-US" dirty="0"/>
              <a:t>On the Manage Servers page…</a:t>
            </a:r>
          </a:p>
          <a:p>
            <a:pPr marL="461963" lvl="1" indent="-231775">
              <a:buFont typeface="+mj-lt"/>
              <a:buAutoNum type="alphaLcParenR"/>
            </a:pPr>
            <a:r>
              <a:rPr lang="en-US" dirty="0"/>
              <a:t>click on “Start Servers”</a:t>
            </a:r>
          </a:p>
          <a:p>
            <a:pPr marL="461963" lvl="1" indent="-231775">
              <a:buFont typeface="+mj-lt"/>
              <a:buAutoNum type="alphaLcParenR"/>
            </a:pPr>
            <a:r>
              <a:rPr lang="en-US" dirty="0"/>
              <a:t>Select the stopped server</a:t>
            </a:r>
          </a:p>
          <a:p>
            <a:pPr marL="461963" lvl="1" indent="-231775">
              <a:buFont typeface="+mj-lt"/>
              <a:buAutoNum type="alphaLcParenR"/>
            </a:pPr>
            <a:r>
              <a:rPr lang="en-US" dirty="0"/>
              <a:t>Click on “Start Server”</a:t>
            </a:r>
          </a:p>
          <a:p>
            <a:pPr marL="461963" lvl="1" indent="-231775">
              <a:buFont typeface="+mj-lt"/>
              <a:buAutoNum type="alphaLcParenR"/>
            </a:pPr>
            <a:r>
              <a:rPr lang="en-US" dirty="0"/>
              <a:t>Wait until the stopped server changes to “Active”</a:t>
            </a:r>
          </a:p>
          <a:p>
            <a:pPr marL="227013" lvl="0" indent="-227013">
              <a:buFont typeface="+mj-lt"/>
              <a:buAutoNum type="arabicPeriod"/>
            </a:pPr>
            <a:r>
              <a:rPr lang="en-US" dirty="0"/>
              <a:t>On the Manage Devices page…</a:t>
            </a:r>
          </a:p>
          <a:p>
            <a:pPr marL="461963" lvl="1" indent="-231775">
              <a:buFont typeface="+mj-lt"/>
              <a:buAutoNum type="alphaLcParenR"/>
            </a:pPr>
            <a:r>
              <a:rPr lang="en-US" dirty="0"/>
              <a:t>Selected all of the removed OSD</a:t>
            </a:r>
          </a:p>
          <a:p>
            <a:pPr marL="461963" lvl="1" indent="-231775">
              <a:buFont typeface="+mj-lt"/>
              <a:buAutoNum type="alphaLcParenR"/>
            </a:pPr>
            <a:r>
              <a:rPr lang="en-US" dirty="0"/>
              <a:t>Click on “Restore OSDs”</a:t>
            </a:r>
          </a:p>
          <a:p>
            <a:pPr marL="461963" lvl="1" indent="-231775">
              <a:buFont typeface="+mj-lt"/>
              <a:buAutoNum type="alphaLcParenR"/>
            </a:pPr>
            <a:r>
              <a:rPr lang="en-US" dirty="0"/>
              <a:t>For each restored OSD, the operation is complete when VSM status changes to “Present” and OSD State changes to “In-Up”</a:t>
            </a:r>
          </a:p>
          <a:p>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71</a:t>
            </a:fld>
            <a:endParaRPr lang="en-US"/>
          </a:p>
        </p:txBody>
      </p:sp>
      <p:sp>
        <p:nvSpPr>
          <p:cNvPr id="9" name="Rounded Rectangle 8"/>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Troubleshooting</a:t>
            </a:r>
            <a:endParaRPr lang="en-US" dirty="0"/>
          </a:p>
        </p:txBody>
      </p:sp>
    </p:spTree>
    <p:extLst>
      <p:ext uri="{BB962C8B-B14F-4D97-AF65-F5344CB8AC3E}">
        <p14:creationId xmlns:p14="http://schemas.microsoft.com/office/powerpoint/2010/main" val="18338105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993" y="7774"/>
            <a:ext cx="10515600" cy="671496"/>
          </a:xfrm>
        </p:spPr>
        <p:txBody>
          <a:bodyPr>
            <a:normAutofit fontScale="90000"/>
          </a:bodyPr>
          <a:lstStyle/>
          <a:p>
            <a:r>
              <a:rPr lang="en-US" dirty="0" smtClean="0"/>
              <a:t>NTP Server Synchronization</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72</a:t>
            </a:fld>
            <a:endParaRPr lang="en-US"/>
          </a:p>
        </p:txBody>
      </p:sp>
      <p:sp>
        <p:nvSpPr>
          <p:cNvPr id="5" name="Rounded Rectangle 4"/>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Troubleshooting</a:t>
            </a:r>
            <a:endParaRPr lang="en-US" dirty="0"/>
          </a:p>
        </p:txBody>
      </p:sp>
      <p:pic>
        <p:nvPicPr>
          <p:cNvPr id="6" name="Picture 5"/>
          <p:cNvPicPr>
            <a:picLocks noChangeAspect="1"/>
          </p:cNvPicPr>
          <p:nvPr/>
        </p:nvPicPr>
        <p:blipFill>
          <a:blip r:embed="rId2"/>
          <a:stretch>
            <a:fillRect/>
          </a:stretch>
        </p:blipFill>
        <p:spPr>
          <a:xfrm>
            <a:off x="1509247" y="670553"/>
            <a:ext cx="8183392" cy="5844147"/>
          </a:xfrm>
          <a:prstGeom prst="rect">
            <a:avLst/>
          </a:prstGeom>
          <a:effectLst>
            <a:outerShdw blurRad="50800" dist="38100" dir="2700000" algn="tl" rotWithShape="0">
              <a:prstClr val="black">
                <a:alpha val="40000"/>
              </a:prstClr>
            </a:outerShdw>
          </a:effectLst>
        </p:spPr>
      </p:pic>
      <p:sp>
        <p:nvSpPr>
          <p:cNvPr id="24" name="Rounded Rectangular Callout 23"/>
          <p:cNvSpPr/>
          <p:nvPr/>
        </p:nvSpPr>
        <p:spPr>
          <a:xfrm>
            <a:off x="8315152" y="5238205"/>
            <a:ext cx="2893472" cy="1013255"/>
          </a:xfrm>
          <a:prstGeom prst="wedgeRoundRectCallout">
            <a:avLst>
              <a:gd name="adj1" fmla="val -66503"/>
              <a:gd name="adj2" fmla="val 8966"/>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cs typeface="Courier New" panose="02070309020205020404" pitchFamily="49" charset="0"/>
              </a:rPr>
              <a:t>Typically due to failure t synchronize servers hosting monitors with NTP service</a:t>
            </a:r>
          </a:p>
        </p:txBody>
      </p:sp>
      <p:sp>
        <p:nvSpPr>
          <p:cNvPr id="26" name="Rounded Rectangle 25"/>
          <p:cNvSpPr/>
          <p:nvPr/>
        </p:nvSpPr>
        <p:spPr>
          <a:xfrm>
            <a:off x="5403182" y="5519956"/>
            <a:ext cx="2460660" cy="972918"/>
          </a:xfrm>
          <a:prstGeom prst="roundRect">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729197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6542"/>
          <a:stretch/>
        </p:blipFill>
        <p:spPr>
          <a:xfrm>
            <a:off x="1509247" y="905446"/>
            <a:ext cx="8183392" cy="5461798"/>
          </a:xfrm>
          <a:prstGeom prst="rect">
            <a:avLst/>
          </a:prstGeom>
          <a:effectLst>
            <a:outerShdw blurRad="50800" dist="38100" dir="2700000" algn="tl" rotWithShape="0">
              <a:prstClr val="black">
                <a:alpha val="40000"/>
              </a:prstClr>
            </a:outerShdw>
          </a:effectLst>
        </p:spPr>
      </p:pic>
      <p:pic>
        <p:nvPicPr>
          <p:cNvPr id="1026" name="Picture 2" descr="image001"/>
          <p:cNvPicPr>
            <a:picLocks noChangeAspect="1" noChangeArrowheads="1"/>
          </p:cNvPicPr>
          <p:nvPr/>
        </p:nvPicPr>
        <p:blipFill rotWithShape="1">
          <a:blip r:embed="rId3">
            <a:extLst>
              <a:ext uri="{28A0092B-C50C-407E-A947-70E740481C1C}">
                <a14:useLocalDpi xmlns:a14="http://schemas.microsoft.com/office/drawing/2010/main" val="0"/>
              </a:ext>
            </a:extLst>
          </a:blip>
          <a:srcRect l="16843" t="7656" r="28249" b="26855"/>
          <a:stretch/>
        </p:blipFill>
        <p:spPr bwMode="auto">
          <a:xfrm>
            <a:off x="3458245" y="1760573"/>
            <a:ext cx="6227380" cy="4632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27993" y="7774"/>
            <a:ext cx="10515600" cy="671496"/>
          </a:xfrm>
        </p:spPr>
        <p:txBody>
          <a:bodyPr>
            <a:normAutofit fontScale="90000"/>
          </a:bodyPr>
          <a:lstStyle/>
          <a:p>
            <a:r>
              <a:rPr lang="en-US" dirty="0" smtClean="0"/>
              <a:t>Troubleshooting freshly initialized cluster I</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73</a:t>
            </a:fld>
            <a:endParaRPr lang="en-US"/>
          </a:p>
        </p:txBody>
      </p:sp>
      <p:sp>
        <p:nvSpPr>
          <p:cNvPr id="20" name="Rounded Rectangle 19"/>
          <p:cNvSpPr/>
          <p:nvPr/>
        </p:nvSpPr>
        <p:spPr>
          <a:xfrm>
            <a:off x="7602886" y="4334863"/>
            <a:ext cx="1483232" cy="406715"/>
          </a:xfrm>
          <a:prstGeom prst="roundRect">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3372976" y="4199544"/>
            <a:ext cx="1064800" cy="778124"/>
          </a:xfrm>
          <a:prstGeom prst="roundRect">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ular Callout 22"/>
          <p:cNvSpPr/>
          <p:nvPr/>
        </p:nvSpPr>
        <p:spPr>
          <a:xfrm>
            <a:off x="92415" y="4179874"/>
            <a:ext cx="2781414" cy="1013255"/>
          </a:xfrm>
          <a:prstGeom prst="wedgeRoundRectCallout">
            <a:avLst>
              <a:gd name="adj1" fmla="val 61935"/>
              <a:gd name="adj2" fmla="val -17528"/>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cs typeface="Courier New" panose="02070309020205020404" pitchFamily="49" charset="0"/>
              </a:rPr>
              <a:t>Freshly initialized cluster: </a:t>
            </a:r>
          </a:p>
          <a:p>
            <a:pPr algn="ctr"/>
            <a:r>
              <a:rPr lang="en-US" dirty="0" smtClean="0">
                <a:cs typeface="Courier New" panose="02070309020205020404" pitchFamily="49" charset="0"/>
              </a:rPr>
              <a:t>158 of 160 OSDs up and in</a:t>
            </a:r>
          </a:p>
          <a:p>
            <a:pPr algn="ctr"/>
            <a:r>
              <a:rPr lang="en-US" dirty="0" smtClean="0">
                <a:cs typeface="Courier New" panose="02070309020205020404" pitchFamily="49" charset="0"/>
              </a:rPr>
              <a:t>No OSDs near full or full</a:t>
            </a:r>
          </a:p>
        </p:txBody>
      </p:sp>
      <p:sp>
        <p:nvSpPr>
          <p:cNvPr id="24" name="Rounded Rectangular Callout 23"/>
          <p:cNvSpPr/>
          <p:nvPr/>
        </p:nvSpPr>
        <p:spPr>
          <a:xfrm>
            <a:off x="92415" y="2379970"/>
            <a:ext cx="2893472" cy="1013255"/>
          </a:xfrm>
          <a:prstGeom prst="wedgeRoundRectCallout">
            <a:avLst>
              <a:gd name="adj1" fmla="val 61935"/>
              <a:gd name="adj2" fmla="val -17528"/>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cs typeface="Courier New" panose="02070309020205020404" pitchFamily="49" charset="0"/>
              </a:rPr>
              <a:t>Freshly initialized cluster: </a:t>
            </a:r>
          </a:p>
          <a:p>
            <a:pPr algn="ctr"/>
            <a:r>
              <a:rPr lang="en-US" dirty="0" smtClean="0">
                <a:cs typeface="Courier New" panose="02070309020205020404" pitchFamily="49" charset="0"/>
              </a:rPr>
              <a:t>No Storage Groups near full or full</a:t>
            </a:r>
          </a:p>
        </p:txBody>
      </p:sp>
      <p:sp>
        <p:nvSpPr>
          <p:cNvPr id="25" name="Rounded Rectangle 24"/>
          <p:cNvSpPr/>
          <p:nvPr/>
        </p:nvSpPr>
        <p:spPr>
          <a:xfrm>
            <a:off x="3331031" y="2379970"/>
            <a:ext cx="1632857" cy="520381"/>
          </a:xfrm>
          <a:prstGeom prst="roundRect">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3331030" y="5373008"/>
            <a:ext cx="3984171" cy="1020019"/>
          </a:xfrm>
          <a:prstGeom prst="roundRect">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5548305" y="2550253"/>
            <a:ext cx="1766896" cy="636844"/>
          </a:xfrm>
          <a:prstGeom prst="roundRect">
            <a:avLst>
              <a:gd name="adj" fmla="val 8763"/>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16"/>
          <p:cNvSpPr/>
          <p:nvPr/>
        </p:nvSpPr>
        <p:spPr>
          <a:xfrm>
            <a:off x="7569330" y="1782399"/>
            <a:ext cx="2893472" cy="1250063"/>
          </a:xfrm>
          <a:prstGeom prst="wedgeRoundRectCallout">
            <a:avLst>
              <a:gd name="adj1" fmla="val -56799"/>
              <a:gd name="adj2" fmla="val 36618"/>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cs typeface="Courier New" panose="02070309020205020404" pitchFamily="49" charset="0"/>
              </a:rPr>
              <a:t>Freshly initialized cluster: </a:t>
            </a:r>
          </a:p>
          <a:p>
            <a:pPr algn="ctr"/>
            <a:r>
              <a:rPr lang="en-US" dirty="0" smtClean="0">
                <a:cs typeface="Courier New" panose="02070309020205020404" pitchFamily="49" charset="0"/>
              </a:rPr>
              <a:t>Minimum of three monitors</a:t>
            </a:r>
          </a:p>
          <a:p>
            <a:pPr algn="ctr"/>
            <a:r>
              <a:rPr lang="en-US" dirty="0" smtClean="0">
                <a:cs typeface="Courier New" panose="02070309020205020404" pitchFamily="49" charset="0"/>
              </a:rPr>
              <a:t>Odd number of monitors</a:t>
            </a:r>
          </a:p>
          <a:p>
            <a:pPr algn="ctr"/>
            <a:r>
              <a:rPr lang="en-US" dirty="0" smtClean="0">
                <a:cs typeface="Courier New" panose="02070309020205020404" pitchFamily="49" charset="0"/>
              </a:rPr>
              <a:t>No warnings</a:t>
            </a:r>
          </a:p>
        </p:txBody>
      </p:sp>
      <p:sp>
        <p:nvSpPr>
          <p:cNvPr id="21" name="Rounded Rectangular Callout 20"/>
          <p:cNvSpPr/>
          <p:nvPr/>
        </p:nvSpPr>
        <p:spPr>
          <a:xfrm>
            <a:off x="9367882" y="3923832"/>
            <a:ext cx="2189839" cy="637521"/>
          </a:xfrm>
          <a:prstGeom prst="wedgeRoundRectCallout">
            <a:avLst>
              <a:gd name="adj1" fmla="val -61779"/>
              <a:gd name="adj2" fmla="val 28723"/>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cs typeface="Courier New" panose="02070309020205020404" pitchFamily="49" charset="0"/>
              </a:rPr>
              <a:t>Vast majority of PGs </a:t>
            </a:r>
            <a:br>
              <a:rPr lang="en-US" dirty="0" smtClean="0">
                <a:cs typeface="Courier New" panose="02070309020205020404" pitchFamily="49" charset="0"/>
              </a:rPr>
            </a:br>
            <a:r>
              <a:rPr lang="en-US" dirty="0" smtClean="0">
                <a:cs typeface="Courier New" panose="02070309020205020404" pitchFamily="49" charset="0"/>
              </a:rPr>
              <a:t>active + clean</a:t>
            </a:r>
          </a:p>
        </p:txBody>
      </p:sp>
      <p:sp>
        <p:nvSpPr>
          <p:cNvPr id="28" name="Rounded Rectangular Callout 27"/>
          <p:cNvSpPr/>
          <p:nvPr/>
        </p:nvSpPr>
        <p:spPr>
          <a:xfrm>
            <a:off x="7592939" y="5404358"/>
            <a:ext cx="2189839" cy="637521"/>
          </a:xfrm>
          <a:prstGeom prst="wedgeRoundRectCallout">
            <a:avLst>
              <a:gd name="adj1" fmla="val -61779"/>
              <a:gd name="adj2" fmla="val 28723"/>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cs typeface="Courier New" panose="02070309020205020404" pitchFamily="49" charset="0"/>
              </a:rPr>
              <a:t>PGs associated with down &amp; out OSDs</a:t>
            </a:r>
          </a:p>
        </p:txBody>
      </p:sp>
      <p:sp>
        <p:nvSpPr>
          <p:cNvPr id="18" name="Rounded Rectangle 17"/>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Troubleshooting</a:t>
            </a:r>
            <a:endParaRPr lang="en-US" dirty="0"/>
          </a:p>
        </p:txBody>
      </p:sp>
    </p:spTree>
    <p:extLst>
      <p:ext uri="{BB962C8B-B14F-4D97-AF65-F5344CB8AC3E}">
        <p14:creationId xmlns:p14="http://schemas.microsoft.com/office/powerpoint/2010/main" val="1195693302"/>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993" y="7773"/>
            <a:ext cx="10515600" cy="822737"/>
          </a:xfrm>
        </p:spPr>
        <p:txBody>
          <a:bodyPr/>
          <a:lstStyle/>
          <a:p>
            <a:r>
              <a:rPr lang="en-US" dirty="0"/>
              <a:t>Troubleshooting freshly initialized cluster </a:t>
            </a:r>
            <a:r>
              <a:rPr lang="en-US" dirty="0" smtClean="0"/>
              <a:t>II</a:t>
            </a:r>
            <a:endParaRPr lang="en-US"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74</a:t>
            </a:fld>
            <a:endParaRPr lang="en-US"/>
          </a:p>
        </p:txBody>
      </p:sp>
      <p:pic>
        <p:nvPicPr>
          <p:cNvPr id="6" name="Picture 5"/>
          <p:cNvPicPr>
            <a:picLocks noChangeAspect="1"/>
          </p:cNvPicPr>
          <p:nvPr/>
        </p:nvPicPr>
        <p:blipFill rotWithShape="1">
          <a:blip r:embed="rId2"/>
          <a:srcRect t="6294" b="37708"/>
          <a:stretch/>
        </p:blipFill>
        <p:spPr>
          <a:xfrm>
            <a:off x="561190" y="906043"/>
            <a:ext cx="6807048" cy="3363954"/>
          </a:xfrm>
          <a:prstGeom prst="rect">
            <a:avLst/>
          </a:prstGeom>
          <a:effectLst>
            <a:outerShdw blurRad="50800" dist="38100" dir="2700000" algn="tl" rotWithShape="0">
              <a:prstClr val="black">
                <a:alpha val="40000"/>
              </a:prstClr>
            </a:outerShdw>
          </a:effectLst>
        </p:spPr>
      </p:pic>
      <p:sp>
        <p:nvSpPr>
          <p:cNvPr id="7" name="Rounded Rectangle 6"/>
          <p:cNvSpPr/>
          <p:nvPr/>
        </p:nvSpPr>
        <p:spPr>
          <a:xfrm>
            <a:off x="822121" y="3039707"/>
            <a:ext cx="1739631" cy="778124"/>
          </a:xfrm>
          <a:prstGeom prst="roundRect">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2161566" y="1435321"/>
            <a:ext cx="1517922" cy="1013255"/>
          </a:xfrm>
          <a:prstGeom prst="wedgeRoundRectCallout">
            <a:avLst>
              <a:gd name="adj1" fmla="val -33122"/>
              <a:gd name="adj2" fmla="val 108317"/>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cs typeface="Courier New" panose="02070309020205020404" pitchFamily="49" charset="0"/>
              </a:rPr>
              <a:t>Two OSDs auto-out</a:t>
            </a:r>
          </a:p>
        </p:txBody>
      </p:sp>
      <p:pic>
        <p:nvPicPr>
          <p:cNvPr id="9" name="Picture 8"/>
          <p:cNvPicPr>
            <a:picLocks noChangeAspect="1"/>
          </p:cNvPicPr>
          <p:nvPr/>
        </p:nvPicPr>
        <p:blipFill rotWithShape="1">
          <a:blip r:embed="rId3"/>
          <a:srcRect b="46744"/>
          <a:stretch/>
        </p:blipFill>
        <p:spPr>
          <a:xfrm>
            <a:off x="4226406" y="2961314"/>
            <a:ext cx="6997056" cy="3288486"/>
          </a:xfrm>
          <a:prstGeom prst="rect">
            <a:avLst/>
          </a:prstGeom>
          <a:effectLst>
            <a:outerShdw blurRad="50800" dist="38100" dir="2700000" algn="tl" rotWithShape="0">
              <a:prstClr val="black">
                <a:alpha val="40000"/>
              </a:prstClr>
            </a:outerShdw>
          </a:effectLst>
        </p:spPr>
      </p:pic>
      <p:sp>
        <p:nvSpPr>
          <p:cNvPr id="10" name="Rounded Rectangle 9"/>
          <p:cNvSpPr/>
          <p:nvPr/>
        </p:nvSpPr>
        <p:spPr>
          <a:xfrm>
            <a:off x="8012884" y="4341399"/>
            <a:ext cx="1810624" cy="524216"/>
          </a:xfrm>
          <a:prstGeom prst="roundRect">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ular Callout 10"/>
          <p:cNvSpPr/>
          <p:nvPr/>
        </p:nvSpPr>
        <p:spPr>
          <a:xfrm>
            <a:off x="8918196" y="3039707"/>
            <a:ext cx="1873998" cy="715494"/>
          </a:xfrm>
          <a:prstGeom prst="wedgeRoundRectCallout">
            <a:avLst>
              <a:gd name="adj1" fmla="val -32227"/>
              <a:gd name="adj2" fmla="val 136456"/>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cs typeface="Courier New" panose="02070309020205020404" pitchFamily="49" charset="0"/>
              </a:rPr>
              <a:t>Remapped PGs due to down OSDs</a:t>
            </a:r>
          </a:p>
        </p:txBody>
      </p:sp>
      <p:sp>
        <p:nvSpPr>
          <p:cNvPr id="12" name="Rounded Rectangular Callout 11"/>
          <p:cNvSpPr/>
          <p:nvPr/>
        </p:nvSpPr>
        <p:spPr>
          <a:xfrm>
            <a:off x="8338657" y="5312231"/>
            <a:ext cx="2622016" cy="739627"/>
          </a:xfrm>
          <a:prstGeom prst="wedgeRoundRectCallout">
            <a:avLst>
              <a:gd name="adj1" fmla="val -33442"/>
              <a:gd name="adj2" fmla="val -106051"/>
              <a:gd name="adj3" fmla="val 16667"/>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smtClean="0">
                <a:cs typeface="Courier New" panose="02070309020205020404" pitchFamily="49" charset="0"/>
              </a:rPr>
              <a:t>Down and peering OSDs due to down OSDs</a:t>
            </a:r>
          </a:p>
        </p:txBody>
      </p:sp>
    </p:spTree>
    <p:extLst>
      <p:ext uri="{BB962C8B-B14F-4D97-AF65-F5344CB8AC3E}">
        <p14:creationId xmlns:p14="http://schemas.microsoft.com/office/powerpoint/2010/main" val="2472971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VSM-Managed Cluster</a:t>
            </a:r>
            <a:endParaRPr lang="en-US" dirty="0"/>
          </a:p>
        </p:txBody>
      </p:sp>
      <p:sp>
        <p:nvSpPr>
          <p:cNvPr id="3" name="Content Placeholder 2"/>
          <p:cNvSpPr>
            <a:spLocks noGrp="1"/>
          </p:cNvSpPr>
          <p:nvPr>
            <p:ph idx="1"/>
          </p:nvPr>
        </p:nvSpPr>
        <p:spPr>
          <a:xfrm>
            <a:off x="287384" y="1325564"/>
            <a:ext cx="5028046" cy="5530026"/>
          </a:xfrm>
        </p:spPr>
        <p:txBody>
          <a:bodyPr>
            <a:noAutofit/>
          </a:bodyPr>
          <a:lstStyle/>
          <a:p>
            <a:pPr marL="174708" indent="-174708"/>
            <a:r>
              <a:rPr lang="en-US" sz="1600" dirty="0" smtClean="0"/>
              <a:t>VSM </a:t>
            </a:r>
            <a:r>
              <a:rPr lang="en-US" sz="1600" dirty="0"/>
              <a:t>Controller – Dedicated server or server instance</a:t>
            </a:r>
          </a:p>
          <a:p>
            <a:pPr marL="174708" indent="-174708"/>
            <a:r>
              <a:rPr lang="en-US" sz="1600" dirty="0"/>
              <a:t>Server Nodes</a:t>
            </a:r>
          </a:p>
          <a:p>
            <a:pPr marL="404813" lvl="1" indent="-174625"/>
            <a:r>
              <a:rPr lang="en-US" sz="1400" dirty="0"/>
              <a:t>Are members of VSM-managed Ceph cluster</a:t>
            </a:r>
          </a:p>
          <a:p>
            <a:pPr marL="404813" lvl="1" indent="-174625"/>
            <a:r>
              <a:rPr lang="en-US" sz="1400" dirty="0"/>
              <a:t>May host storage, monitor, or both</a:t>
            </a:r>
          </a:p>
          <a:p>
            <a:pPr marL="404813" lvl="1" indent="-174625"/>
            <a:r>
              <a:rPr lang="en-US" sz="1400" dirty="0"/>
              <a:t>VSM agent runs on every server in VSM-managed cluster</a:t>
            </a:r>
          </a:p>
          <a:p>
            <a:pPr marL="404813" lvl="1" indent="-174625"/>
            <a:r>
              <a:rPr lang="en-US" sz="1400" dirty="0" smtClean="0"/>
              <a:t>Servers </a:t>
            </a:r>
            <a:r>
              <a:rPr lang="en-US" sz="1400" dirty="0"/>
              <a:t>may contain SSDs for journal or storage or both</a:t>
            </a:r>
          </a:p>
          <a:p>
            <a:pPr marL="174708" indent="-174708"/>
            <a:r>
              <a:rPr lang="en-US" sz="1600" dirty="0"/>
              <a:t>Network </a:t>
            </a:r>
            <a:r>
              <a:rPr lang="en-US" sz="1600" dirty="0" smtClean="0"/>
              <a:t>Configuration</a:t>
            </a:r>
            <a:endParaRPr lang="en-US" sz="1600" dirty="0"/>
          </a:p>
          <a:p>
            <a:pPr marL="404813" lvl="1" indent="-174625"/>
            <a:r>
              <a:rPr lang="en-US" sz="1400" dirty="0" smtClean="0"/>
              <a:t>Ceph public subnet </a:t>
            </a:r>
            <a:r>
              <a:rPr lang="en-US" sz="1400" dirty="0"/>
              <a:t>– Carries data traffic between clients and Ceph cluster servers</a:t>
            </a:r>
          </a:p>
          <a:p>
            <a:pPr marL="404813" lvl="1" indent="-174625"/>
            <a:r>
              <a:rPr lang="en-US" sz="1400" dirty="0" smtClean="0"/>
              <a:t>Administration subnet </a:t>
            </a:r>
            <a:r>
              <a:rPr lang="en-US" sz="1400" dirty="0"/>
              <a:t>– Carries administrative communications between VSM controller and agents </a:t>
            </a:r>
          </a:p>
          <a:p>
            <a:pPr marL="627063" lvl="2" indent="-174625"/>
            <a:r>
              <a:rPr lang="en-US" sz="1200" dirty="0"/>
              <a:t>Also administrative </a:t>
            </a:r>
            <a:r>
              <a:rPr lang="en-US" sz="1200" dirty="0" err="1" smtClean="0"/>
              <a:t>comms</a:t>
            </a:r>
            <a:r>
              <a:rPr lang="en-US" sz="1200" dirty="0" smtClean="0"/>
              <a:t> </a:t>
            </a:r>
            <a:r>
              <a:rPr lang="en-US" sz="1200" dirty="0"/>
              <a:t>between Ceph daemons</a:t>
            </a:r>
          </a:p>
          <a:p>
            <a:pPr marL="404813" lvl="1" indent="-174625"/>
            <a:r>
              <a:rPr lang="en-US" sz="1400" dirty="0" smtClean="0"/>
              <a:t>Ceph cluster subnet </a:t>
            </a:r>
            <a:r>
              <a:rPr lang="en-US" sz="1400" dirty="0"/>
              <a:t>– Carries data traffic between Ceph storage nodes – replication and rebalancing</a:t>
            </a:r>
          </a:p>
          <a:p>
            <a:pPr marL="174708" indent="-174708"/>
            <a:r>
              <a:rPr lang="en-US" sz="1600" dirty="0"/>
              <a:t>OpenStack admin (optional)</a:t>
            </a:r>
          </a:p>
          <a:p>
            <a:pPr marL="404813" lvl="1" indent="-174625"/>
            <a:r>
              <a:rPr lang="en-US" sz="1400" dirty="0"/>
              <a:t>One or more OpenStack servers managing OpenStack assets (clients, client networking, etcetera)</a:t>
            </a:r>
          </a:p>
          <a:p>
            <a:pPr marL="404813" lvl="1" indent="-174625"/>
            <a:r>
              <a:rPr lang="en-US" sz="1400" dirty="0"/>
              <a:t>Independent OpenStack-managed network – not managed by or connected to VSM</a:t>
            </a:r>
          </a:p>
          <a:p>
            <a:pPr marL="404813" lvl="1" indent="-174625"/>
            <a:r>
              <a:rPr lang="en-US" sz="1400" dirty="0"/>
              <a:t>Optionally connected to VSM via SSH connection</a:t>
            </a:r>
          </a:p>
          <a:p>
            <a:pPr marL="627063" lvl="2" indent="-174625"/>
            <a:r>
              <a:rPr lang="en-US" sz="1200" dirty="0"/>
              <a:t>Allows VSM to “tell” OpenStack about Ceph storage pools</a:t>
            </a:r>
          </a:p>
          <a:p>
            <a:endParaRPr lang="en-US" sz="1600" dirty="0"/>
          </a:p>
        </p:txBody>
      </p:sp>
      <p:sp>
        <p:nvSpPr>
          <p:cNvPr id="5" name="Footer Placeholder 4"/>
          <p:cNvSpPr>
            <a:spLocks noGrp="1"/>
          </p:cNvSpPr>
          <p:nvPr>
            <p:ph type="ftr" sz="quarter" idx="11"/>
          </p:nvPr>
        </p:nvSpPr>
        <p:spPr>
          <a:xfrm>
            <a:off x="4339049" y="6490466"/>
            <a:ext cx="4114800" cy="365125"/>
          </a:xfrm>
        </p:spPr>
        <p:txBody>
          <a:bodyPr/>
          <a:lstStyle/>
          <a:p>
            <a:r>
              <a:rPr lang="en-US" smtClean="0"/>
              <a:t>Intel Confidential – Virtual Storage Manager 0.5</a:t>
            </a:r>
            <a:endParaRPr lang="en-US" dirty="0" smtClean="0"/>
          </a:p>
        </p:txBody>
      </p:sp>
      <p:sp>
        <p:nvSpPr>
          <p:cNvPr id="6" name="Slide Number Placeholder 5"/>
          <p:cNvSpPr>
            <a:spLocks noGrp="1"/>
          </p:cNvSpPr>
          <p:nvPr>
            <p:ph type="sldNum" sz="quarter" idx="12"/>
          </p:nvPr>
        </p:nvSpPr>
        <p:spPr>
          <a:xfrm>
            <a:off x="8911049" y="6490465"/>
            <a:ext cx="2743200" cy="365125"/>
          </a:xfrm>
        </p:spPr>
        <p:txBody>
          <a:bodyPr/>
          <a:lstStyle/>
          <a:p>
            <a:fld id="{BDCAA40D-665B-4853-BBC7-ECCA0561EC9E}" type="slidenum">
              <a:rPr lang="en-US" smtClean="0"/>
              <a:t>8</a:t>
            </a:fld>
            <a:endParaRPr lang="en-US" dirty="0"/>
          </a:p>
        </p:txBody>
      </p:sp>
      <p:cxnSp>
        <p:nvCxnSpPr>
          <p:cNvPr id="12" name="Straight Connector 11"/>
          <p:cNvCxnSpPr/>
          <p:nvPr/>
        </p:nvCxnSpPr>
        <p:spPr>
          <a:xfrm>
            <a:off x="5904927" y="3046991"/>
            <a:ext cx="5989876" cy="4551"/>
          </a:xfrm>
          <a:prstGeom prst="line">
            <a:avLst/>
          </a:prstGeom>
          <a:ln w="28575">
            <a:solidFill>
              <a:srgbClr val="92D05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398271" y="3960573"/>
            <a:ext cx="3953326" cy="26228"/>
          </a:xfrm>
          <a:prstGeom prst="line">
            <a:avLst/>
          </a:prstGeom>
          <a:ln w="28575">
            <a:solidFill>
              <a:schemeClr val="accent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570668" y="1869579"/>
            <a:ext cx="1031062" cy="922724"/>
          </a:xfrm>
          <a:prstGeom prst="rect">
            <a:avLst/>
          </a:prstGeom>
          <a:solidFill>
            <a:schemeClr val="bg1">
              <a:lumMod val="65000"/>
            </a:schemeClr>
          </a:solidFill>
          <a:ln w="190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rtlCol="0" anchor="ctr" anchorCtr="0"/>
          <a:lstStyle/>
          <a:p>
            <a:pPr algn="ctr"/>
            <a:r>
              <a:rPr lang="en-US" sz="1400" dirty="0" smtClean="0"/>
              <a:t>OpenStack</a:t>
            </a:r>
          </a:p>
          <a:p>
            <a:pPr algn="ctr"/>
            <a:r>
              <a:rPr lang="en-US" sz="1400" dirty="0" smtClean="0"/>
              <a:t>Admin</a:t>
            </a:r>
          </a:p>
        </p:txBody>
      </p:sp>
      <p:sp>
        <p:nvSpPr>
          <p:cNvPr id="21" name="TextBox 20"/>
          <p:cNvSpPr txBox="1"/>
          <p:nvPr/>
        </p:nvSpPr>
        <p:spPr>
          <a:xfrm>
            <a:off x="9707354" y="3972055"/>
            <a:ext cx="1722150" cy="369332"/>
          </a:xfrm>
          <a:prstGeom prst="rect">
            <a:avLst/>
          </a:prstGeom>
          <a:noFill/>
        </p:spPr>
        <p:txBody>
          <a:bodyPr wrap="square" rtlCol="0">
            <a:spAutoFit/>
          </a:bodyPr>
          <a:lstStyle/>
          <a:p>
            <a:pPr algn="ctr"/>
            <a:r>
              <a:rPr lang="en-US" sz="900" dirty="0" smtClean="0"/>
              <a:t>Ceph cluster 10GbE</a:t>
            </a:r>
          </a:p>
          <a:p>
            <a:pPr algn="ctr"/>
            <a:r>
              <a:rPr lang="en-US" sz="900" dirty="0"/>
              <a:t>o</a:t>
            </a:r>
            <a:r>
              <a:rPr lang="en-US" sz="900" dirty="0" smtClean="0"/>
              <a:t>r InfiniBand</a:t>
            </a:r>
            <a:endParaRPr lang="en-US" sz="900" dirty="0"/>
          </a:p>
        </p:txBody>
      </p:sp>
      <p:cxnSp>
        <p:nvCxnSpPr>
          <p:cNvPr id="23" name="Straight Connector 22"/>
          <p:cNvCxnSpPr>
            <a:stCxn id="49" idx="2"/>
          </p:cNvCxnSpPr>
          <p:nvPr/>
        </p:nvCxnSpPr>
        <p:spPr>
          <a:xfrm flipH="1">
            <a:off x="10305419" y="2800072"/>
            <a:ext cx="1" cy="252418"/>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300037" y="1870814"/>
            <a:ext cx="1137842" cy="922724"/>
          </a:xfrm>
          <a:prstGeom prst="rect">
            <a:avLst/>
          </a:prstGeom>
          <a:solidFill>
            <a:schemeClr val="accent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rtlCol="0" anchor="ctr" anchorCtr="0"/>
          <a:lstStyle/>
          <a:p>
            <a:pPr algn="ctr"/>
            <a:r>
              <a:rPr lang="en-US" dirty="0" smtClean="0"/>
              <a:t>VSM </a:t>
            </a:r>
          </a:p>
          <a:p>
            <a:pPr algn="ctr"/>
            <a:r>
              <a:rPr lang="en-US" dirty="0" smtClean="0"/>
              <a:t>Controller</a:t>
            </a:r>
          </a:p>
        </p:txBody>
      </p:sp>
      <p:cxnSp>
        <p:nvCxnSpPr>
          <p:cNvPr id="25" name="Straight Connector 24"/>
          <p:cNvCxnSpPr/>
          <p:nvPr/>
        </p:nvCxnSpPr>
        <p:spPr>
          <a:xfrm>
            <a:off x="5904927" y="3497541"/>
            <a:ext cx="5989876" cy="25001"/>
          </a:xfrm>
          <a:prstGeom prst="line">
            <a:avLst/>
          </a:prstGeom>
          <a:ln w="19050">
            <a:solidFill>
              <a:schemeClr val="accent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957622" y="3583006"/>
            <a:ext cx="1101584" cy="230832"/>
          </a:xfrm>
          <a:prstGeom prst="rect">
            <a:avLst/>
          </a:prstGeom>
          <a:noFill/>
        </p:spPr>
        <p:txBody>
          <a:bodyPr wrap="none" rtlCol="0">
            <a:spAutoFit/>
          </a:bodyPr>
          <a:lstStyle/>
          <a:p>
            <a:pPr algn="ctr"/>
            <a:r>
              <a:rPr lang="en-US" sz="900" dirty="0" smtClean="0"/>
              <a:t>Administration </a:t>
            </a:r>
            <a:r>
              <a:rPr lang="en-US" sz="900" dirty="0" err="1" smtClean="0"/>
              <a:t>GbE</a:t>
            </a:r>
            <a:endParaRPr lang="en-US" sz="900" dirty="0"/>
          </a:p>
        </p:txBody>
      </p:sp>
      <p:cxnSp>
        <p:nvCxnSpPr>
          <p:cNvPr id="39" name="Straight Connector 38"/>
          <p:cNvCxnSpPr>
            <a:stCxn id="24" idx="3"/>
            <a:endCxn id="19" idx="1"/>
          </p:cNvCxnSpPr>
          <p:nvPr/>
        </p:nvCxnSpPr>
        <p:spPr>
          <a:xfrm flipV="1">
            <a:off x="6437879" y="2330941"/>
            <a:ext cx="132789" cy="1235"/>
          </a:xfrm>
          <a:prstGeom prst="line">
            <a:avLst/>
          </a:prstGeom>
          <a:ln w="19050">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46" name="Group 245"/>
          <p:cNvGrpSpPr/>
          <p:nvPr/>
        </p:nvGrpSpPr>
        <p:grpSpPr>
          <a:xfrm>
            <a:off x="11108628" y="3049316"/>
            <a:ext cx="237607" cy="1326885"/>
            <a:chOff x="10270162" y="2829921"/>
            <a:chExt cx="237607" cy="1326885"/>
          </a:xfrm>
        </p:grpSpPr>
        <p:cxnSp>
          <p:nvCxnSpPr>
            <p:cNvPr id="36" name="Straight Connector 35"/>
            <p:cNvCxnSpPr/>
            <p:nvPr/>
          </p:nvCxnSpPr>
          <p:spPr>
            <a:xfrm>
              <a:off x="10270162" y="2829921"/>
              <a:ext cx="0" cy="1326885"/>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507769" y="3746072"/>
              <a:ext cx="0" cy="41073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10389112" y="3314999"/>
              <a:ext cx="0" cy="841807"/>
            </a:xfrm>
            <a:prstGeom prst="line">
              <a:avLst/>
            </a:prstGeom>
            <a:ln w="19050">
              <a:solidFill>
                <a:schemeClr val="accent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42" name="Straight Connector 41"/>
          <p:cNvCxnSpPr/>
          <p:nvPr/>
        </p:nvCxnSpPr>
        <p:spPr>
          <a:xfrm flipV="1">
            <a:off x="5904927" y="2809656"/>
            <a:ext cx="7082" cy="721081"/>
          </a:xfrm>
          <a:prstGeom prst="line">
            <a:avLst/>
          </a:prstGeom>
          <a:ln w="19050">
            <a:solidFill>
              <a:schemeClr val="accent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890060" y="3102202"/>
            <a:ext cx="1127233" cy="369332"/>
          </a:xfrm>
          <a:prstGeom prst="rect">
            <a:avLst/>
          </a:prstGeom>
          <a:noFill/>
        </p:spPr>
        <p:txBody>
          <a:bodyPr wrap="none" rtlCol="0">
            <a:spAutoFit/>
          </a:bodyPr>
          <a:lstStyle/>
          <a:p>
            <a:pPr algn="ctr"/>
            <a:r>
              <a:rPr lang="en-US" sz="900" dirty="0" smtClean="0"/>
              <a:t>Ceph public - 10GbE</a:t>
            </a:r>
          </a:p>
          <a:p>
            <a:pPr algn="ctr"/>
            <a:r>
              <a:rPr lang="en-US" sz="900" dirty="0"/>
              <a:t>o</a:t>
            </a:r>
            <a:r>
              <a:rPr lang="en-US" sz="900" dirty="0" smtClean="0"/>
              <a:t>r InfiniBand</a:t>
            </a:r>
            <a:endParaRPr lang="en-US" sz="900" dirty="0"/>
          </a:p>
        </p:txBody>
      </p:sp>
      <p:sp>
        <p:nvSpPr>
          <p:cNvPr id="49" name="Rectangle 48"/>
          <p:cNvSpPr/>
          <p:nvPr/>
        </p:nvSpPr>
        <p:spPr>
          <a:xfrm>
            <a:off x="9837957" y="1870871"/>
            <a:ext cx="934925" cy="929201"/>
          </a:xfrm>
          <a:prstGeom prst="rect">
            <a:avLst/>
          </a:prstGeom>
          <a:solidFill>
            <a:schemeClr val="bg1">
              <a:lumMod val="65000"/>
            </a:schemeClr>
          </a:solidFill>
          <a:ln w="19050">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rtlCol="0" anchor="t" anchorCtr="0"/>
          <a:lstStyle/>
          <a:p>
            <a:pPr algn="ctr"/>
            <a:r>
              <a:rPr lang="en-US" sz="1400" dirty="0" smtClean="0"/>
              <a:t>Client</a:t>
            </a:r>
          </a:p>
          <a:p>
            <a:pPr algn="ctr"/>
            <a:r>
              <a:rPr lang="en-US" sz="1400" dirty="0" smtClean="0"/>
              <a:t>Node</a:t>
            </a:r>
            <a:endParaRPr lang="en-US" sz="1400" dirty="0"/>
          </a:p>
        </p:txBody>
      </p:sp>
      <p:sp>
        <p:nvSpPr>
          <p:cNvPr id="50" name="Rounded Rectangle 49"/>
          <p:cNvSpPr/>
          <p:nvPr/>
        </p:nvSpPr>
        <p:spPr>
          <a:xfrm>
            <a:off x="9936775" y="2391578"/>
            <a:ext cx="716934" cy="299272"/>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smtClean="0"/>
              <a:t>RADOS</a:t>
            </a:r>
            <a:endParaRPr lang="en-US" sz="1400" dirty="0"/>
          </a:p>
        </p:txBody>
      </p:sp>
      <p:grpSp>
        <p:nvGrpSpPr>
          <p:cNvPr id="247" name="Group 246"/>
          <p:cNvGrpSpPr/>
          <p:nvPr/>
        </p:nvGrpSpPr>
        <p:grpSpPr>
          <a:xfrm>
            <a:off x="9757538" y="3037120"/>
            <a:ext cx="237607" cy="1326885"/>
            <a:chOff x="10270162" y="2829921"/>
            <a:chExt cx="237607" cy="1326885"/>
          </a:xfrm>
        </p:grpSpPr>
        <p:cxnSp>
          <p:nvCxnSpPr>
            <p:cNvPr id="248" name="Straight Connector 247"/>
            <p:cNvCxnSpPr/>
            <p:nvPr/>
          </p:nvCxnSpPr>
          <p:spPr>
            <a:xfrm>
              <a:off x="10270162" y="2829921"/>
              <a:ext cx="0" cy="1326885"/>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10507769" y="3746072"/>
              <a:ext cx="0" cy="41073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10389112" y="3314999"/>
              <a:ext cx="0" cy="841807"/>
            </a:xfrm>
            <a:prstGeom prst="line">
              <a:avLst/>
            </a:prstGeom>
            <a:ln w="19050">
              <a:solidFill>
                <a:schemeClr val="accent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51" name="Group 250"/>
          <p:cNvGrpSpPr/>
          <p:nvPr/>
        </p:nvGrpSpPr>
        <p:grpSpPr>
          <a:xfrm>
            <a:off x="8485226" y="3037120"/>
            <a:ext cx="237607" cy="1326885"/>
            <a:chOff x="10270162" y="2829921"/>
            <a:chExt cx="237607" cy="1326885"/>
          </a:xfrm>
        </p:grpSpPr>
        <p:cxnSp>
          <p:nvCxnSpPr>
            <p:cNvPr id="252" name="Straight Connector 251"/>
            <p:cNvCxnSpPr/>
            <p:nvPr/>
          </p:nvCxnSpPr>
          <p:spPr>
            <a:xfrm>
              <a:off x="10270162" y="2829921"/>
              <a:ext cx="0" cy="1326885"/>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10507769" y="3746072"/>
              <a:ext cx="0" cy="41073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V="1">
              <a:off x="10389112" y="3314999"/>
              <a:ext cx="0" cy="841807"/>
            </a:xfrm>
            <a:prstGeom prst="line">
              <a:avLst/>
            </a:prstGeom>
            <a:ln w="19050">
              <a:solidFill>
                <a:schemeClr val="accent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55" name="Group 254"/>
          <p:cNvGrpSpPr/>
          <p:nvPr/>
        </p:nvGrpSpPr>
        <p:grpSpPr>
          <a:xfrm>
            <a:off x="7144148" y="3024477"/>
            <a:ext cx="237607" cy="1326885"/>
            <a:chOff x="10270162" y="2829921"/>
            <a:chExt cx="237607" cy="1326885"/>
          </a:xfrm>
        </p:grpSpPr>
        <p:cxnSp>
          <p:nvCxnSpPr>
            <p:cNvPr id="256" name="Straight Connector 255"/>
            <p:cNvCxnSpPr/>
            <p:nvPr/>
          </p:nvCxnSpPr>
          <p:spPr>
            <a:xfrm>
              <a:off x="10270162" y="2829921"/>
              <a:ext cx="0" cy="1326885"/>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10507769" y="3746072"/>
              <a:ext cx="0" cy="41073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flipV="1">
              <a:off x="10389112" y="3314999"/>
              <a:ext cx="0" cy="841807"/>
            </a:xfrm>
            <a:prstGeom prst="line">
              <a:avLst/>
            </a:prstGeom>
            <a:ln w="19050">
              <a:solidFill>
                <a:schemeClr val="accent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262" name="Straight Connector 261"/>
          <p:cNvCxnSpPr/>
          <p:nvPr/>
        </p:nvCxnSpPr>
        <p:spPr>
          <a:xfrm flipV="1">
            <a:off x="5971456" y="3491844"/>
            <a:ext cx="0" cy="841807"/>
          </a:xfrm>
          <a:prstGeom prst="line">
            <a:avLst/>
          </a:prstGeom>
          <a:ln w="19050">
            <a:solidFill>
              <a:schemeClr val="accent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10635833" y="4351362"/>
            <a:ext cx="1183227" cy="2029141"/>
            <a:chOff x="3590882" y="4366680"/>
            <a:chExt cx="1183227" cy="2029141"/>
          </a:xfrm>
        </p:grpSpPr>
        <p:sp>
          <p:nvSpPr>
            <p:cNvPr id="7" name="Rectangle 6"/>
            <p:cNvSpPr/>
            <p:nvPr/>
          </p:nvSpPr>
          <p:spPr>
            <a:xfrm>
              <a:off x="3590882" y="4366680"/>
              <a:ext cx="1183227" cy="2029141"/>
            </a:xfrm>
            <a:prstGeom prst="rect">
              <a:avLst/>
            </a:prstGeom>
            <a:solidFill>
              <a:schemeClr val="bg1">
                <a:lumMod val="50000"/>
              </a:schemeClr>
            </a:solidFill>
            <a:ln w="190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rtlCol="0" anchor="t" anchorCtr="0"/>
            <a:lstStyle/>
            <a:p>
              <a:pPr algn="ctr"/>
              <a:r>
                <a:rPr lang="en-US" sz="1400" dirty="0" smtClean="0"/>
                <a:t>Server Node</a:t>
              </a:r>
              <a:endParaRPr lang="en-US" sz="1400" dirty="0"/>
            </a:p>
          </p:txBody>
        </p:sp>
        <p:sp>
          <p:nvSpPr>
            <p:cNvPr id="9" name="Can 8"/>
            <p:cNvSpPr/>
            <p:nvPr/>
          </p:nvSpPr>
          <p:spPr>
            <a:xfrm>
              <a:off x="3736119" y="5579993"/>
              <a:ext cx="226349" cy="292735"/>
            </a:xfrm>
            <a:prstGeom prst="can">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n 9"/>
            <p:cNvSpPr/>
            <p:nvPr/>
          </p:nvSpPr>
          <p:spPr>
            <a:xfrm>
              <a:off x="4070593" y="5579993"/>
              <a:ext cx="226349" cy="292735"/>
            </a:xfrm>
            <a:prstGeom prst="can">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an 10"/>
            <p:cNvSpPr/>
            <p:nvPr/>
          </p:nvSpPr>
          <p:spPr>
            <a:xfrm>
              <a:off x="4405068" y="5578767"/>
              <a:ext cx="226349" cy="292735"/>
            </a:xfrm>
            <a:prstGeom prst="can">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p:cNvSpPr/>
            <p:nvPr/>
          </p:nvSpPr>
          <p:spPr>
            <a:xfrm>
              <a:off x="3733545" y="4966230"/>
              <a:ext cx="897872" cy="249116"/>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Monitor</a:t>
              </a:r>
              <a:endParaRPr lang="en-US" sz="1200" dirty="0"/>
            </a:p>
          </p:txBody>
        </p:sp>
        <p:sp>
          <p:nvSpPr>
            <p:cNvPr id="51" name="Rounded Rectangle 50"/>
            <p:cNvSpPr/>
            <p:nvPr/>
          </p:nvSpPr>
          <p:spPr>
            <a:xfrm>
              <a:off x="3705269" y="5294450"/>
              <a:ext cx="298415" cy="193114"/>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OSD</a:t>
              </a:r>
              <a:endParaRPr lang="en-US" sz="1200" dirty="0"/>
            </a:p>
          </p:txBody>
        </p:sp>
        <p:sp>
          <p:nvSpPr>
            <p:cNvPr id="52" name="Rounded Rectangle 51"/>
            <p:cNvSpPr/>
            <p:nvPr/>
          </p:nvSpPr>
          <p:spPr>
            <a:xfrm>
              <a:off x="4040792" y="5294450"/>
              <a:ext cx="298415" cy="193114"/>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OSD</a:t>
              </a:r>
              <a:endParaRPr lang="en-US" sz="1200" dirty="0"/>
            </a:p>
          </p:txBody>
        </p:sp>
        <p:sp>
          <p:nvSpPr>
            <p:cNvPr id="53" name="Rounded Rectangle 52"/>
            <p:cNvSpPr/>
            <p:nvPr/>
          </p:nvSpPr>
          <p:spPr>
            <a:xfrm>
              <a:off x="4376314" y="5294450"/>
              <a:ext cx="298415" cy="193114"/>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OSD</a:t>
              </a:r>
              <a:endParaRPr lang="en-US" sz="1200" dirty="0"/>
            </a:p>
          </p:txBody>
        </p:sp>
        <p:sp>
          <p:nvSpPr>
            <p:cNvPr id="85" name="Rounded Rectangle 84"/>
            <p:cNvSpPr/>
            <p:nvPr/>
          </p:nvSpPr>
          <p:spPr>
            <a:xfrm>
              <a:off x="3729286" y="4664463"/>
              <a:ext cx="893450" cy="249753"/>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VSM Agent</a:t>
              </a:r>
              <a:endParaRPr lang="en-US" sz="1200" dirty="0"/>
            </a:p>
          </p:txBody>
        </p:sp>
        <p:sp>
          <p:nvSpPr>
            <p:cNvPr id="119" name="Rounded Rectangle 118"/>
            <p:cNvSpPr/>
            <p:nvPr/>
          </p:nvSpPr>
          <p:spPr>
            <a:xfrm>
              <a:off x="4106270" y="5998280"/>
              <a:ext cx="237750" cy="293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t>SSD</a:t>
              </a:r>
              <a:endParaRPr lang="en-US" sz="900" dirty="0"/>
            </a:p>
          </p:txBody>
        </p:sp>
      </p:grpSp>
      <p:sp>
        <p:nvSpPr>
          <p:cNvPr id="151" name="Rectangle 150"/>
          <p:cNvSpPr/>
          <p:nvPr/>
        </p:nvSpPr>
        <p:spPr>
          <a:xfrm>
            <a:off x="5386687" y="4351362"/>
            <a:ext cx="1112372" cy="2028656"/>
          </a:xfrm>
          <a:prstGeom prst="rect">
            <a:avLst/>
          </a:prstGeom>
          <a:solidFill>
            <a:schemeClr val="bg1">
              <a:lumMod val="50000"/>
            </a:schemeClr>
          </a:solidFill>
          <a:ln w="190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rtlCol="0" anchor="t" anchorCtr="0"/>
          <a:lstStyle/>
          <a:p>
            <a:pPr algn="ctr"/>
            <a:r>
              <a:rPr lang="en-US" sz="1400" dirty="0" smtClean="0"/>
              <a:t>Server Node</a:t>
            </a:r>
            <a:endParaRPr lang="en-US" sz="1400" dirty="0"/>
          </a:p>
        </p:txBody>
      </p:sp>
      <p:sp>
        <p:nvSpPr>
          <p:cNvPr id="157" name="Rounded Rectangle 156"/>
          <p:cNvSpPr/>
          <p:nvPr/>
        </p:nvSpPr>
        <p:spPr>
          <a:xfrm>
            <a:off x="5499344" y="4976714"/>
            <a:ext cx="897872" cy="249116"/>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Monitor</a:t>
            </a:r>
            <a:endParaRPr lang="en-US" sz="1200" dirty="0"/>
          </a:p>
        </p:txBody>
      </p:sp>
      <p:sp>
        <p:nvSpPr>
          <p:cNvPr id="161" name="Rounded Rectangle 160"/>
          <p:cNvSpPr/>
          <p:nvPr/>
        </p:nvSpPr>
        <p:spPr>
          <a:xfrm>
            <a:off x="5499344" y="4646805"/>
            <a:ext cx="893450" cy="249753"/>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VSM Agent</a:t>
            </a:r>
            <a:endParaRPr lang="en-US" sz="1200" dirty="0"/>
          </a:p>
        </p:txBody>
      </p:sp>
      <p:grpSp>
        <p:nvGrpSpPr>
          <p:cNvPr id="283" name="Group 282"/>
          <p:cNvGrpSpPr/>
          <p:nvPr/>
        </p:nvGrpSpPr>
        <p:grpSpPr>
          <a:xfrm>
            <a:off x="10884135" y="1874381"/>
            <a:ext cx="934925" cy="1181619"/>
            <a:chOff x="6073484" y="1831877"/>
            <a:chExt cx="934925" cy="1181619"/>
          </a:xfrm>
        </p:grpSpPr>
        <p:cxnSp>
          <p:nvCxnSpPr>
            <p:cNvPr id="280" name="Straight Connector 279"/>
            <p:cNvCxnSpPr>
              <a:stCxn id="281" idx="2"/>
            </p:cNvCxnSpPr>
            <p:nvPr/>
          </p:nvCxnSpPr>
          <p:spPr>
            <a:xfrm flipH="1">
              <a:off x="6540946" y="2761078"/>
              <a:ext cx="1" cy="252418"/>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281" name="Rectangle 280"/>
            <p:cNvSpPr/>
            <p:nvPr/>
          </p:nvSpPr>
          <p:spPr>
            <a:xfrm>
              <a:off x="6073484" y="1831877"/>
              <a:ext cx="934925" cy="929201"/>
            </a:xfrm>
            <a:prstGeom prst="rect">
              <a:avLst/>
            </a:prstGeom>
            <a:solidFill>
              <a:schemeClr val="bg1">
                <a:lumMod val="65000"/>
              </a:schemeClr>
            </a:solidFill>
            <a:ln w="19050">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rtlCol="0" anchor="t" anchorCtr="0"/>
            <a:lstStyle/>
            <a:p>
              <a:pPr algn="ctr"/>
              <a:r>
                <a:rPr lang="en-US" sz="1400" dirty="0" smtClean="0"/>
                <a:t>Client</a:t>
              </a:r>
            </a:p>
            <a:p>
              <a:pPr algn="ctr"/>
              <a:r>
                <a:rPr lang="en-US" sz="1400" dirty="0" smtClean="0"/>
                <a:t>Node</a:t>
              </a:r>
              <a:endParaRPr lang="en-US" sz="1400" dirty="0"/>
            </a:p>
          </p:txBody>
        </p:sp>
        <p:sp>
          <p:nvSpPr>
            <p:cNvPr id="282" name="Rounded Rectangle 281"/>
            <p:cNvSpPr/>
            <p:nvPr/>
          </p:nvSpPr>
          <p:spPr>
            <a:xfrm>
              <a:off x="6172302" y="2352584"/>
              <a:ext cx="716934" cy="299272"/>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smtClean="0"/>
                <a:t>RADOS</a:t>
              </a:r>
              <a:endParaRPr lang="en-US" sz="1400" dirty="0"/>
            </a:p>
          </p:txBody>
        </p:sp>
      </p:grpSp>
      <p:cxnSp>
        <p:nvCxnSpPr>
          <p:cNvPr id="284" name="Straight Connector 283"/>
          <p:cNvCxnSpPr>
            <a:stCxn id="285" idx="2"/>
          </p:cNvCxnSpPr>
          <p:nvPr/>
        </p:nvCxnSpPr>
        <p:spPr>
          <a:xfrm flipH="1">
            <a:off x="8202281" y="2803582"/>
            <a:ext cx="1" cy="252418"/>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285" name="Rectangle 284"/>
          <p:cNvSpPr/>
          <p:nvPr/>
        </p:nvSpPr>
        <p:spPr>
          <a:xfrm>
            <a:off x="7734819" y="1874381"/>
            <a:ext cx="934925" cy="929201"/>
          </a:xfrm>
          <a:prstGeom prst="rect">
            <a:avLst/>
          </a:prstGeom>
          <a:solidFill>
            <a:schemeClr val="bg1">
              <a:lumMod val="65000"/>
            </a:schemeClr>
          </a:solidFill>
          <a:ln w="19050">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rtlCol="0" anchor="t" anchorCtr="0"/>
          <a:lstStyle/>
          <a:p>
            <a:pPr algn="ctr"/>
            <a:r>
              <a:rPr lang="en-US" sz="1400" dirty="0" smtClean="0"/>
              <a:t>Client</a:t>
            </a:r>
          </a:p>
          <a:p>
            <a:pPr algn="ctr"/>
            <a:r>
              <a:rPr lang="en-US" sz="1400" dirty="0" smtClean="0"/>
              <a:t>Node</a:t>
            </a:r>
            <a:endParaRPr lang="en-US" sz="1400" dirty="0"/>
          </a:p>
        </p:txBody>
      </p:sp>
      <p:sp>
        <p:nvSpPr>
          <p:cNvPr id="286" name="Rounded Rectangle 285"/>
          <p:cNvSpPr/>
          <p:nvPr/>
        </p:nvSpPr>
        <p:spPr>
          <a:xfrm>
            <a:off x="7833637" y="2395088"/>
            <a:ext cx="716934" cy="299272"/>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smtClean="0"/>
              <a:t>RADOS</a:t>
            </a:r>
            <a:endParaRPr lang="en-US" sz="1400" dirty="0"/>
          </a:p>
        </p:txBody>
      </p:sp>
      <p:grpSp>
        <p:nvGrpSpPr>
          <p:cNvPr id="287" name="Group 286"/>
          <p:cNvGrpSpPr/>
          <p:nvPr/>
        </p:nvGrpSpPr>
        <p:grpSpPr>
          <a:xfrm>
            <a:off x="8780997" y="1877891"/>
            <a:ext cx="934925" cy="1181619"/>
            <a:chOff x="6073484" y="1831877"/>
            <a:chExt cx="934925" cy="1181619"/>
          </a:xfrm>
        </p:grpSpPr>
        <p:cxnSp>
          <p:nvCxnSpPr>
            <p:cNvPr id="288" name="Straight Connector 287"/>
            <p:cNvCxnSpPr>
              <a:stCxn id="289" idx="2"/>
            </p:cNvCxnSpPr>
            <p:nvPr/>
          </p:nvCxnSpPr>
          <p:spPr>
            <a:xfrm flipH="1">
              <a:off x="6540946" y="2761078"/>
              <a:ext cx="1" cy="252418"/>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289" name="Rectangle 288"/>
            <p:cNvSpPr/>
            <p:nvPr/>
          </p:nvSpPr>
          <p:spPr>
            <a:xfrm>
              <a:off x="6073484" y="1831877"/>
              <a:ext cx="934925" cy="929201"/>
            </a:xfrm>
            <a:prstGeom prst="rect">
              <a:avLst/>
            </a:prstGeom>
            <a:solidFill>
              <a:schemeClr val="bg1">
                <a:lumMod val="65000"/>
              </a:schemeClr>
            </a:solidFill>
            <a:ln w="19050">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rtlCol="0" anchor="t" anchorCtr="0"/>
            <a:lstStyle/>
            <a:p>
              <a:pPr algn="ctr"/>
              <a:r>
                <a:rPr lang="en-US" sz="1400" dirty="0" smtClean="0"/>
                <a:t>Client</a:t>
              </a:r>
            </a:p>
            <a:p>
              <a:pPr algn="ctr"/>
              <a:r>
                <a:rPr lang="en-US" sz="1400" dirty="0" smtClean="0"/>
                <a:t>Node</a:t>
              </a:r>
              <a:endParaRPr lang="en-US" sz="1400" dirty="0"/>
            </a:p>
          </p:txBody>
        </p:sp>
        <p:sp>
          <p:nvSpPr>
            <p:cNvPr id="290" name="Rounded Rectangle 289"/>
            <p:cNvSpPr/>
            <p:nvPr/>
          </p:nvSpPr>
          <p:spPr>
            <a:xfrm>
              <a:off x="6172302" y="2352584"/>
              <a:ext cx="716934" cy="299272"/>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smtClean="0"/>
                <a:t>RADOS</a:t>
              </a:r>
              <a:endParaRPr lang="en-US" sz="1400" dirty="0"/>
            </a:p>
          </p:txBody>
        </p:sp>
      </p:grpSp>
      <p:cxnSp>
        <p:nvCxnSpPr>
          <p:cNvPr id="291" name="Straight Connector 290"/>
          <p:cNvCxnSpPr/>
          <p:nvPr/>
        </p:nvCxnSpPr>
        <p:spPr>
          <a:xfrm flipH="1">
            <a:off x="13437235" y="2303354"/>
            <a:ext cx="1" cy="252418"/>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flipV="1">
            <a:off x="7103745" y="1614728"/>
            <a:ext cx="4791058" cy="4686"/>
          </a:xfrm>
          <a:prstGeom prst="line">
            <a:avLst/>
          </a:prstGeom>
          <a:ln w="19050">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flipH="1">
            <a:off x="10275854" y="1601307"/>
            <a:ext cx="1" cy="25241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flipH="1">
            <a:off x="8172716" y="1604817"/>
            <a:ext cx="1" cy="25241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flipH="1">
            <a:off x="7111373" y="1600878"/>
            <a:ext cx="1" cy="25241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flipH="1">
            <a:off x="11333816" y="1614886"/>
            <a:ext cx="1" cy="25241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flipH="1">
            <a:off x="9230678" y="1618396"/>
            <a:ext cx="1" cy="25241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3" name="TextBox 302"/>
          <p:cNvSpPr txBox="1"/>
          <p:nvPr/>
        </p:nvSpPr>
        <p:spPr>
          <a:xfrm>
            <a:off x="7734819" y="1368734"/>
            <a:ext cx="1965603" cy="246221"/>
          </a:xfrm>
          <a:prstGeom prst="rect">
            <a:avLst/>
          </a:prstGeom>
          <a:noFill/>
        </p:spPr>
        <p:txBody>
          <a:bodyPr wrap="none" rtlCol="0">
            <a:spAutoFit/>
          </a:bodyPr>
          <a:lstStyle/>
          <a:p>
            <a:pPr algn="ctr"/>
            <a:r>
              <a:rPr lang="en-US" sz="1000" dirty="0" smtClean="0"/>
              <a:t>OpenStack-Administered Network</a:t>
            </a:r>
            <a:endParaRPr lang="en-US" sz="1000" dirty="0"/>
          </a:p>
        </p:txBody>
      </p:sp>
      <p:sp>
        <p:nvSpPr>
          <p:cNvPr id="304" name="TextBox 303"/>
          <p:cNvSpPr txBox="1"/>
          <p:nvPr/>
        </p:nvSpPr>
        <p:spPr>
          <a:xfrm>
            <a:off x="4321884" y="2086012"/>
            <a:ext cx="383438" cy="246221"/>
          </a:xfrm>
          <a:prstGeom prst="rect">
            <a:avLst/>
          </a:prstGeom>
          <a:noFill/>
        </p:spPr>
        <p:txBody>
          <a:bodyPr wrap="none" rtlCol="0">
            <a:spAutoFit/>
          </a:bodyPr>
          <a:lstStyle/>
          <a:p>
            <a:pPr algn="ctr"/>
            <a:r>
              <a:rPr lang="en-US" sz="1000" dirty="0" smtClean="0"/>
              <a:t>SSH</a:t>
            </a:r>
            <a:endParaRPr lang="en-US" sz="1000" dirty="0"/>
          </a:p>
        </p:txBody>
      </p:sp>
      <p:grpSp>
        <p:nvGrpSpPr>
          <p:cNvPr id="162" name="Group 161"/>
          <p:cNvGrpSpPr/>
          <p:nvPr/>
        </p:nvGrpSpPr>
        <p:grpSpPr>
          <a:xfrm>
            <a:off x="9260239" y="4344961"/>
            <a:ext cx="1183227" cy="2029141"/>
            <a:chOff x="3590882" y="4366680"/>
            <a:chExt cx="1183227" cy="2029141"/>
          </a:xfrm>
        </p:grpSpPr>
        <p:sp>
          <p:nvSpPr>
            <p:cNvPr id="163" name="Rectangle 162"/>
            <p:cNvSpPr/>
            <p:nvPr/>
          </p:nvSpPr>
          <p:spPr>
            <a:xfrm>
              <a:off x="3590882" y="4366680"/>
              <a:ext cx="1183227" cy="2029141"/>
            </a:xfrm>
            <a:prstGeom prst="rect">
              <a:avLst/>
            </a:prstGeom>
            <a:solidFill>
              <a:schemeClr val="bg1">
                <a:lumMod val="50000"/>
              </a:schemeClr>
            </a:solidFill>
            <a:ln w="190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rtlCol="0" anchor="t" anchorCtr="0"/>
            <a:lstStyle/>
            <a:p>
              <a:pPr algn="ctr"/>
              <a:r>
                <a:rPr lang="en-US" sz="1400" dirty="0" smtClean="0"/>
                <a:t>Server Node</a:t>
              </a:r>
              <a:endParaRPr lang="en-US" sz="1400" dirty="0"/>
            </a:p>
          </p:txBody>
        </p:sp>
        <p:sp>
          <p:nvSpPr>
            <p:cNvPr id="164" name="Can 163"/>
            <p:cNvSpPr/>
            <p:nvPr/>
          </p:nvSpPr>
          <p:spPr>
            <a:xfrm>
              <a:off x="3736119" y="5579993"/>
              <a:ext cx="226349" cy="292735"/>
            </a:xfrm>
            <a:prstGeom prst="can">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Can 164"/>
            <p:cNvSpPr/>
            <p:nvPr/>
          </p:nvSpPr>
          <p:spPr>
            <a:xfrm>
              <a:off x="4070593" y="5579993"/>
              <a:ext cx="226349" cy="292735"/>
            </a:xfrm>
            <a:prstGeom prst="can">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Can 165"/>
            <p:cNvSpPr/>
            <p:nvPr/>
          </p:nvSpPr>
          <p:spPr>
            <a:xfrm>
              <a:off x="4405068" y="5578767"/>
              <a:ext cx="226349" cy="292735"/>
            </a:xfrm>
            <a:prstGeom prst="can">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ounded Rectangle 166"/>
            <p:cNvSpPr/>
            <p:nvPr/>
          </p:nvSpPr>
          <p:spPr>
            <a:xfrm>
              <a:off x="3733545" y="4966230"/>
              <a:ext cx="897872" cy="249116"/>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Monitor</a:t>
              </a:r>
              <a:endParaRPr lang="en-US" sz="1200" dirty="0"/>
            </a:p>
          </p:txBody>
        </p:sp>
        <p:sp>
          <p:nvSpPr>
            <p:cNvPr id="168" name="Rounded Rectangle 167"/>
            <p:cNvSpPr/>
            <p:nvPr/>
          </p:nvSpPr>
          <p:spPr>
            <a:xfrm>
              <a:off x="3705269" y="5294450"/>
              <a:ext cx="298415" cy="193114"/>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OSD</a:t>
              </a:r>
              <a:endParaRPr lang="en-US" sz="1200" dirty="0"/>
            </a:p>
          </p:txBody>
        </p:sp>
        <p:sp>
          <p:nvSpPr>
            <p:cNvPr id="169" name="Rounded Rectangle 168"/>
            <p:cNvSpPr/>
            <p:nvPr/>
          </p:nvSpPr>
          <p:spPr>
            <a:xfrm>
              <a:off x="4040792" y="5294450"/>
              <a:ext cx="298415" cy="193114"/>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OSD</a:t>
              </a:r>
              <a:endParaRPr lang="en-US" sz="1200" dirty="0"/>
            </a:p>
          </p:txBody>
        </p:sp>
        <p:sp>
          <p:nvSpPr>
            <p:cNvPr id="170" name="Rounded Rectangle 169"/>
            <p:cNvSpPr/>
            <p:nvPr/>
          </p:nvSpPr>
          <p:spPr>
            <a:xfrm>
              <a:off x="4376314" y="5294450"/>
              <a:ext cx="298415" cy="193114"/>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OSD</a:t>
              </a:r>
              <a:endParaRPr lang="en-US" sz="1200" dirty="0"/>
            </a:p>
          </p:txBody>
        </p:sp>
        <p:sp>
          <p:nvSpPr>
            <p:cNvPr id="171" name="Rounded Rectangle 170"/>
            <p:cNvSpPr/>
            <p:nvPr/>
          </p:nvSpPr>
          <p:spPr>
            <a:xfrm>
              <a:off x="3729286" y="4664463"/>
              <a:ext cx="893450" cy="249753"/>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VSM Agent</a:t>
              </a:r>
              <a:endParaRPr lang="en-US" sz="1200" dirty="0"/>
            </a:p>
          </p:txBody>
        </p:sp>
        <p:sp>
          <p:nvSpPr>
            <p:cNvPr id="172" name="Rounded Rectangle 171"/>
            <p:cNvSpPr/>
            <p:nvPr/>
          </p:nvSpPr>
          <p:spPr>
            <a:xfrm>
              <a:off x="4106270" y="5998280"/>
              <a:ext cx="237750" cy="293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t>SSD</a:t>
              </a:r>
              <a:endParaRPr lang="en-US" sz="900" dirty="0"/>
            </a:p>
          </p:txBody>
        </p:sp>
      </p:grpSp>
      <p:grpSp>
        <p:nvGrpSpPr>
          <p:cNvPr id="173" name="Group 172"/>
          <p:cNvGrpSpPr/>
          <p:nvPr/>
        </p:nvGrpSpPr>
        <p:grpSpPr>
          <a:xfrm>
            <a:off x="7947995" y="4351362"/>
            <a:ext cx="1183227" cy="2029141"/>
            <a:chOff x="3590882" y="4366680"/>
            <a:chExt cx="1183227" cy="2029141"/>
          </a:xfrm>
        </p:grpSpPr>
        <p:sp>
          <p:nvSpPr>
            <p:cNvPr id="174" name="Rectangle 173"/>
            <p:cNvSpPr/>
            <p:nvPr/>
          </p:nvSpPr>
          <p:spPr>
            <a:xfrm>
              <a:off x="3590882" y="4366680"/>
              <a:ext cx="1183227" cy="2029141"/>
            </a:xfrm>
            <a:prstGeom prst="rect">
              <a:avLst/>
            </a:prstGeom>
            <a:solidFill>
              <a:schemeClr val="bg1">
                <a:lumMod val="50000"/>
              </a:schemeClr>
            </a:solidFill>
            <a:ln w="190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rtlCol="0" anchor="t" anchorCtr="0"/>
            <a:lstStyle/>
            <a:p>
              <a:pPr algn="ctr"/>
              <a:r>
                <a:rPr lang="en-US" sz="1400" dirty="0" smtClean="0"/>
                <a:t>Server Node</a:t>
              </a:r>
              <a:endParaRPr lang="en-US" sz="1400" dirty="0"/>
            </a:p>
          </p:txBody>
        </p:sp>
        <p:sp>
          <p:nvSpPr>
            <p:cNvPr id="175" name="Can 174"/>
            <p:cNvSpPr/>
            <p:nvPr/>
          </p:nvSpPr>
          <p:spPr>
            <a:xfrm>
              <a:off x="3736119" y="5579993"/>
              <a:ext cx="226349" cy="292735"/>
            </a:xfrm>
            <a:prstGeom prst="can">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Can 175"/>
            <p:cNvSpPr/>
            <p:nvPr/>
          </p:nvSpPr>
          <p:spPr>
            <a:xfrm>
              <a:off x="4070593" y="5579993"/>
              <a:ext cx="226349" cy="292735"/>
            </a:xfrm>
            <a:prstGeom prst="can">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Can 176"/>
            <p:cNvSpPr/>
            <p:nvPr/>
          </p:nvSpPr>
          <p:spPr>
            <a:xfrm>
              <a:off x="4405068" y="5578767"/>
              <a:ext cx="226349" cy="292735"/>
            </a:xfrm>
            <a:prstGeom prst="can">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3733545" y="4966230"/>
              <a:ext cx="897872" cy="249116"/>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Monitor</a:t>
              </a:r>
              <a:endParaRPr lang="en-US" sz="1200" dirty="0"/>
            </a:p>
          </p:txBody>
        </p:sp>
        <p:sp>
          <p:nvSpPr>
            <p:cNvPr id="259" name="Rounded Rectangle 258"/>
            <p:cNvSpPr/>
            <p:nvPr/>
          </p:nvSpPr>
          <p:spPr>
            <a:xfrm>
              <a:off x="3705269" y="5294450"/>
              <a:ext cx="298415" cy="193114"/>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OSD</a:t>
              </a:r>
              <a:endParaRPr lang="en-US" sz="1200" dirty="0"/>
            </a:p>
          </p:txBody>
        </p:sp>
        <p:sp>
          <p:nvSpPr>
            <p:cNvPr id="260" name="Rounded Rectangle 259"/>
            <p:cNvSpPr/>
            <p:nvPr/>
          </p:nvSpPr>
          <p:spPr>
            <a:xfrm>
              <a:off x="4040792" y="5294450"/>
              <a:ext cx="298415" cy="193114"/>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OSD</a:t>
              </a:r>
              <a:endParaRPr lang="en-US" sz="1200" dirty="0"/>
            </a:p>
          </p:txBody>
        </p:sp>
        <p:sp>
          <p:nvSpPr>
            <p:cNvPr id="261" name="Rounded Rectangle 260"/>
            <p:cNvSpPr/>
            <p:nvPr/>
          </p:nvSpPr>
          <p:spPr>
            <a:xfrm>
              <a:off x="4376314" y="5294450"/>
              <a:ext cx="298415" cy="193114"/>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OSD</a:t>
              </a:r>
              <a:endParaRPr lang="en-US" sz="1200" dirty="0"/>
            </a:p>
          </p:txBody>
        </p:sp>
        <p:sp>
          <p:nvSpPr>
            <p:cNvPr id="263" name="Rounded Rectangle 262"/>
            <p:cNvSpPr/>
            <p:nvPr/>
          </p:nvSpPr>
          <p:spPr>
            <a:xfrm>
              <a:off x="3729286" y="4664463"/>
              <a:ext cx="893450" cy="249753"/>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VSM Agent</a:t>
              </a:r>
              <a:endParaRPr lang="en-US" sz="1200" dirty="0"/>
            </a:p>
          </p:txBody>
        </p:sp>
        <p:sp>
          <p:nvSpPr>
            <p:cNvPr id="264" name="Rounded Rectangle 263"/>
            <p:cNvSpPr/>
            <p:nvPr/>
          </p:nvSpPr>
          <p:spPr>
            <a:xfrm>
              <a:off x="4106270" y="5998280"/>
              <a:ext cx="237750" cy="293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t>SSD</a:t>
              </a:r>
              <a:endParaRPr lang="en-US" sz="900" dirty="0"/>
            </a:p>
          </p:txBody>
        </p:sp>
      </p:grpSp>
      <p:grpSp>
        <p:nvGrpSpPr>
          <p:cNvPr id="265" name="Group 264"/>
          <p:cNvGrpSpPr/>
          <p:nvPr/>
        </p:nvGrpSpPr>
        <p:grpSpPr>
          <a:xfrm>
            <a:off x="6624034" y="4344961"/>
            <a:ext cx="1183227" cy="2029141"/>
            <a:chOff x="3590882" y="4366680"/>
            <a:chExt cx="1183227" cy="2029141"/>
          </a:xfrm>
        </p:grpSpPr>
        <p:sp>
          <p:nvSpPr>
            <p:cNvPr id="266" name="Rectangle 265"/>
            <p:cNvSpPr/>
            <p:nvPr/>
          </p:nvSpPr>
          <p:spPr>
            <a:xfrm>
              <a:off x="3590882" y="4366680"/>
              <a:ext cx="1183227" cy="2029141"/>
            </a:xfrm>
            <a:prstGeom prst="rect">
              <a:avLst/>
            </a:prstGeom>
            <a:solidFill>
              <a:schemeClr val="bg1">
                <a:lumMod val="50000"/>
              </a:schemeClr>
            </a:solidFill>
            <a:ln w="190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rtlCol="0" anchor="t" anchorCtr="0"/>
            <a:lstStyle/>
            <a:p>
              <a:pPr algn="ctr"/>
              <a:r>
                <a:rPr lang="en-US" sz="1400" dirty="0" smtClean="0"/>
                <a:t>Server Node</a:t>
              </a:r>
              <a:endParaRPr lang="en-US" sz="1400" dirty="0"/>
            </a:p>
          </p:txBody>
        </p:sp>
        <p:sp>
          <p:nvSpPr>
            <p:cNvPr id="267" name="Can 266"/>
            <p:cNvSpPr/>
            <p:nvPr/>
          </p:nvSpPr>
          <p:spPr>
            <a:xfrm>
              <a:off x="3736119" y="5579993"/>
              <a:ext cx="226349" cy="292735"/>
            </a:xfrm>
            <a:prstGeom prst="can">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Can 267"/>
            <p:cNvSpPr/>
            <p:nvPr/>
          </p:nvSpPr>
          <p:spPr>
            <a:xfrm>
              <a:off x="4070593" y="5579993"/>
              <a:ext cx="226349" cy="292735"/>
            </a:xfrm>
            <a:prstGeom prst="can">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Can 268"/>
            <p:cNvSpPr/>
            <p:nvPr/>
          </p:nvSpPr>
          <p:spPr>
            <a:xfrm>
              <a:off x="4405068" y="5578767"/>
              <a:ext cx="226349" cy="292735"/>
            </a:xfrm>
            <a:prstGeom prst="can">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ounded Rectangle 270"/>
            <p:cNvSpPr/>
            <p:nvPr/>
          </p:nvSpPr>
          <p:spPr>
            <a:xfrm>
              <a:off x="3705269" y="5294450"/>
              <a:ext cx="298415" cy="193114"/>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OSD</a:t>
              </a:r>
              <a:endParaRPr lang="en-US" sz="1200" dirty="0"/>
            </a:p>
          </p:txBody>
        </p:sp>
        <p:sp>
          <p:nvSpPr>
            <p:cNvPr id="272" name="Rounded Rectangle 271"/>
            <p:cNvSpPr/>
            <p:nvPr/>
          </p:nvSpPr>
          <p:spPr>
            <a:xfrm>
              <a:off x="4040792" y="5294450"/>
              <a:ext cx="298415" cy="193114"/>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OSD</a:t>
              </a:r>
              <a:endParaRPr lang="en-US" sz="1200" dirty="0"/>
            </a:p>
          </p:txBody>
        </p:sp>
        <p:sp>
          <p:nvSpPr>
            <p:cNvPr id="273" name="Rounded Rectangle 272"/>
            <p:cNvSpPr/>
            <p:nvPr/>
          </p:nvSpPr>
          <p:spPr>
            <a:xfrm>
              <a:off x="4376314" y="5294450"/>
              <a:ext cx="298415" cy="193114"/>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OSD</a:t>
              </a:r>
              <a:endParaRPr lang="en-US" sz="1200" dirty="0"/>
            </a:p>
          </p:txBody>
        </p:sp>
        <p:sp>
          <p:nvSpPr>
            <p:cNvPr id="274" name="Rounded Rectangle 273"/>
            <p:cNvSpPr/>
            <p:nvPr/>
          </p:nvSpPr>
          <p:spPr>
            <a:xfrm>
              <a:off x="3729286" y="4664463"/>
              <a:ext cx="893450" cy="249753"/>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t>VSM Agent</a:t>
              </a:r>
              <a:endParaRPr lang="en-US" sz="1200" dirty="0"/>
            </a:p>
          </p:txBody>
        </p:sp>
        <p:sp>
          <p:nvSpPr>
            <p:cNvPr id="275" name="Rounded Rectangle 274"/>
            <p:cNvSpPr/>
            <p:nvPr/>
          </p:nvSpPr>
          <p:spPr>
            <a:xfrm>
              <a:off x="4106270" y="5998280"/>
              <a:ext cx="237750" cy="293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t>SSD</a:t>
              </a:r>
              <a:endParaRPr lang="en-US" sz="900" dirty="0"/>
            </a:p>
          </p:txBody>
        </p:sp>
      </p:grpSp>
      <p:sp>
        <p:nvSpPr>
          <p:cNvPr id="102" name="Rounded Rectangle 101"/>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VSM Concepts</a:t>
            </a:r>
            <a:endParaRPr lang="en-US" dirty="0"/>
          </a:p>
        </p:txBody>
      </p:sp>
    </p:spTree>
    <p:extLst>
      <p:ext uri="{BB962C8B-B14F-4D97-AF65-F5344CB8AC3E}">
        <p14:creationId xmlns:p14="http://schemas.microsoft.com/office/powerpoint/2010/main" val="158562909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Rounded Rectangle 252"/>
          <p:cNvSpPr/>
          <p:nvPr/>
        </p:nvSpPr>
        <p:spPr>
          <a:xfrm>
            <a:off x="4631871" y="3543300"/>
            <a:ext cx="7434792" cy="410677"/>
          </a:xfrm>
          <a:prstGeom prst="roundRect">
            <a:avLst/>
          </a:prstGeom>
          <a:solidFill>
            <a:schemeClr val="accent1">
              <a:lumMod val="20000"/>
              <a:lumOff val="80000"/>
            </a:schemeClr>
          </a:solidFill>
          <a:ln w="1905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Managing Servers and Disks</a:t>
            </a:r>
            <a:endParaRPr lang="en-US" dirty="0"/>
          </a:p>
        </p:txBody>
      </p:sp>
      <p:sp>
        <p:nvSpPr>
          <p:cNvPr id="5" name="Content Placeholder 4"/>
          <p:cNvSpPr>
            <a:spLocks noGrp="1"/>
          </p:cNvSpPr>
          <p:nvPr>
            <p:ph idx="1"/>
          </p:nvPr>
        </p:nvSpPr>
        <p:spPr>
          <a:xfrm>
            <a:off x="313042" y="1325563"/>
            <a:ext cx="4348095" cy="4743340"/>
          </a:xfrm>
        </p:spPr>
        <p:txBody>
          <a:bodyPr>
            <a:noAutofit/>
          </a:bodyPr>
          <a:lstStyle/>
          <a:p>
            <a:r>
              <a:rPr lang="en-US" sz="1600" dirty="0" smtClean="0"/>
              <a:t>Servers can host more than one type of drive</a:t>
            </a:r>
          </a:p>
          <a:p>
            <a:r>
              <a:rPr lang="en-US" sz="1600" dirty="0" smtClean="0"/>
              <a:t>Drives with similar performance characteristics are identified by </a:t>
            </a:r>
            <a:r>
              <a:rPr lang="en-US" sz="1600" b="1" dirty="0" smtClean="0"/>
              <a:t>Storage Class</a:t>
            </a:r>
            <a:r>
              <a:rPr lang="en-US" sz="1600" dirty="0" smtClean="0"/>
              <a:t>.  Examples:</a:t>
            </a:r>
          </a:p>
          <a:p>
            <a:pPr lvl="1"/>
            <a:r>
              <a:rPr lang="en-US" sz="1400" dirty="0" smtClean="0"/>
              <a:t>7200_RPM_HDD</a:t>
            </a:r>
          </a:p>
          <a:p>
            <a:pPr lvl="1"/>
            <a:r>
              <a:rPr lang="en-US" sz="1400" dirty="0" smtClean="0"/>
              <a:t>10K_RPM_HDD</a:t>
            </a:r>
          </a:p>
          <a:p>
            <a:pPr lvl="1"/>
            <a:r>
              <a:rPr lang="en-US" sz="1400" dirty="0" smtClean="0"/>
              <a:t>15K_RPM_HDD</a:t>
            </a:r>
          </a:p>
          <a:p>
            <a:r>
              <a:rPr lang="en-US" sz="1600" dirty="0"/>
              <a:t>Drives with the same </a:t>
            </a:r>
            <a:r>
              <a:rPr lang="en-US" sz="1600" b="1" dirty="0" smtClean="0"/>
              <a:t>Storage </a:t>
            </a:r>
            <a:r>
              <a:rPr lang="en-US" sz="1600" b="1" dirty="0"/>
              <a:t>Class </a:t>
            </a:r>
            <a:r>
              <a:rPr lang="en-US" sz="1600" dirty="0"/>
              <a:t>are grouped together in </a:t>
            </a:r>
            <a:r>
              <a:rPr lang="en-US" sz="1600" b="1" dirty="0"/>
              <a:t>Storage Groups</a:t>
            </a:r>
          </a:p>
          <a:p>
            <a:r>
              <a:rPr lang="en-US" sz="1600" b="1" dirty="0"/>
              <a:t>Storage Groups </a:t>
            </a:r>
            <a:r>
              <a:rPr lang="en-US" sz="1600" dirty="0" smtClean="0"/>
              <a:t>are paired with specific </a:t>
            </a:r>
            <a:r>
              <a:rPr lang="en-US" sz="1600" b="1" dirty="0" smtClean="0"/>
              <a:t>Storage Classes.</a:t>
            </a:r>
            <a:r>
              <a:rPr lang="en-US" sz="1600" dirty="0" smtClean="0"/>
              <a:t>  Examples:</a:t>
            </a:r>
            <a:endParaRPr lang="en-US" sz="1600" b="1" dirty="0" smtClean="0"/>
          </a:p>
          <a:p>
            <a:pPr lvl="1"/>
            <a:r>
              <a:rPr lang="en-US" sz="1200" dirty="0" smtClean="0"/>
              <a:t>Capacity = 7200_RPM_HDD</a:t>
            </a:r>
          </a:p>
          <a:p>
            <a:pPr lvl="1"/>
            <a:r>
              <a:rPr lang="en-US" sz="1200" dirty="0"/>
              <a:t>Performance= </a:t>
            </a:r>
            <a:r>
              <a:rPr lang="en-US" sz="1200" dirty="0" smtClean="0"/>
              <a:t>10K_RPM_HDD</a:t>
            </a:r>
          </a:p>
          <a:p>
            <a:pPr lvl="1"/>
            <a:r>
              <a:rPr lang="en-US" sz="1200" dirty="0" smtClean="0"/>
              <a:t>High Performance</a:t>
            </a:r>
            <a:r>
              <a:rPr lang="en-US" sz="1200" dirty="0"/>
              <a:t>= </a:t>
            </a:r>
            <a:r>
              <a:rPr lang="en-US" sz="1200" dirty="0" smtClean="0"/>
              <a:t>15K_RPM_HDD</a:t>
            </a:r>
          </a:p>
          <a:p>
            <a:r>
              <a:rPr lang="en-US" sz="1600" dirty="0" smtClean="0"/>
              <a:t>VSM monitors Storage Group capacity utilization, warns on “near full” and “full”</a:t>
            </a:r>
          </a:p>
          <a:p>
            <a:r>
              <a:rPr lang="en-US" sz="1600" b="1" dirty="0" smtClean="0"/>
              <a:t>Storage Classes </a:t>
            </a:r>
            <a:r>
              <a:rPr lang="en-US" sz="1600" dirty="0" smtClean="0"/>
              <a:t>and </a:t>
            </a:r>
            <a:r>
              <a:rPr lang="en-US" sz="1600" b="1" dirty="0" smtClean="0"/>
              <a:t>Storage Groups </a:t>
            </a:r>
            <a:r>
              <a:rPr lang="en-US" sz="1600" dirty="0" smtClean="0"/>
              <a:t>are defined in the cluster manifest file</a:t>
            </a:r>
            <a:endParaRPr lang="en-US" sz="1600" dirty="0"/>
          </a:p>
          <a:p>
            <a:r>
              <a:rPr lang="en-US" sz="1600" dirty="0" smtClean="0"/>
              <a:t>Drives are identified by </a:t>
            </a:r>
            <a:r>
              <a:rPr lang="en-US" sz="1600" b="1" dirty="0" smtClean="0"/>
              <a:t>Storage Class </a:t>
            </a:r>
            <a:r>
              <a:rPr lang="en-US" sz="1600" dirty="0" smtClean="0"/>
              <a:t>in the server manifest file</a:t>
            </a:r>
          </a:p>
          <a:p>
            <a:endParaRPr lang="en-US" sz="1600" dirty="0"/>
          </a:p>
        </p:txBody>
      </p:sp>
      <p:sp>
        <p:nvSpPr>
          <p:cNvPr id="3" name="Footer Placeholder 2"/>
          <p:cNvSpPr>
            <a:spLocks noGrp="1"/>
          </p:cNvSpPr>
          <p:nvPr>
            <p:ph type="ftr" sz="quarter" idx="11"/>
          </p:nvPr>
        </p:nvSpPr>
        <p:spPr/>
        <p:txBody>
          <a:bodyPr/>
          <a:lstStyle/>
          <a:p>
            <a:r>
              <a:rPr lang="en-US" smtClean="0"/>
              <a:t>Intel Confidential – Virtual Storage Manager 0.5</a:t>
            </a:r>
            <a:endParaRPr lang="en-US" dirty="0" smtClean="0"/>
          </a:p>
        </p:txBody>
      </p:sp>
      <p:sp>
        <p:nvSpPr>
          <p:cNvPr id="4" name="Slide Number Placeholder 3"/>
          <p:cNvSpPr>
            <a:spLocks noGrp="1"/>
          </p:cNvSpPr>
          <p:nvPr>
            <p:ph type="sldNum" sz="quarter" idx="12"/>
          </p:nvPr>
        </p:nvSpPr>
        <p:spPr/>
        <p:txBody>
          <a:bodyPr/>
          <a:lstStyle/>
          <a:p>
            <a:fld id="{BDCAA40D-665B-4853-BBC7-ECCA0561EC9E}" type="slidenum">
              <a:rPr lang="en-US" smtClean="0"/>
              <a:t>9</a:t>
            </a:fld>
            <a:endParaRPr lang="en-US"/>
          </a:p>
        </p:txBody>
      </p:sp>
      <p:sp>
        <p:nvSpPr>
          <p:cNvPr id="167" name="Can 166"/>
          <p:cNvSpPr/>
          <p:nvPr/>
        </p:nvSpPr>
        <p:spPr>
          <a:xfrm>
            <a:off x="5476959" y="2978400"/>
            <a:ext cx="226349" cy="292735"/>
          </a:xfrm>
          <a:prstGeom prst="can">
            <a:avLst/>
          </a:prstGeom>
          <a:solidFill>
            <a:schemeClr val="accent4">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Can 167"/>
          <p:cNvSpPr/>
          <p:nvPr/>
        </p:nvSpPr>
        <p:spPr>
          <a:xfrm>
            <a:off x="7501830" y="2986719"/>
            <a:ext cx="226349" cy="292735"/>
          </a:xfrm>
          <a:prstGeom prst="can">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Can 168"/>
          <p:cNvSpPr/>
          <p:nvPr/>
        </p:nvSpPr>
        <p:spPr>
          <a:xfrm>
            <a:off x="9335395" y="3000679"/>
            <a:ext cx="226349" cy="292735"/>
          </a:xfrm>
          <a:prstGeom prst="can">
            <a:avLst/>
          </a:prstGeom>
          <a:solidFill>
            <a:schemeClr val="accent2">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TextBox 169"/>
          <p:cNvSpPr txBox="1"/>
          <p:nvPr/>
        </p:nvSpPr>
        <p:spPr>
          <a:xfrm>
            <a:off x="5759303" y="3002455"/>
            <a:ext cx="1233030" cy="276999"/>
          </a:xfrm>
          <a:prstGeom prst="rect">
            <a:avLst/>
          </a:prstGeom>
          <a:noFill/>
        </p:spPr>
        <p:txBody>
          <a:bodyPr wrap="none" rtlCol="0">
            <a:spAutoFit/>
          </a:bodyPr>
          <a:lstStyle/>
          <a:p>
            <a:r>
              <a:rPr lang="en-US" sz="1200" dirty="0" smtClean="0"/>
              <a:t>7200_RPM_HDD</a:t>
            </a:r>
            <a:endParaRPr lang="en-US" sz="1200" dirty="0"/>
          </a:p>
        </p:txBody>
      </p:sp>
      <p:sp>
        <p:nvSpPr>
          <p:cNvPr id="171" name="TextBox 170"/>
          <p:cNvSpPr txBox="1"/>
          <p:nvPr/>
        </p:nvSpPr>
        <p:spPr>
          <a:xfrm>
            <a:off x="7870947" y="3002455"/>
            <a:ext cx="1156086" cy="276999"/>
          </a:xfrm>
          <a:prstGeom prst="rect">
            <a:avLst/>
          </a:prstGeom>
          <a:noFill/>
        </p:spPr>
        <p:txBody>
          <a:bodyPr wrap="none" rtlCol="0">
            <a:spAutoFit/>
          </a:bodyPr>
          <a:lstStyle/>
          <a:p>
            <a:r>
              <a:rPr lang="en-US" sz="1200" dirty="0" smtClean="0"/>
              <a:t>10K_RPM_HDD</a:t>
            </a:r>
            <a:endParaRPr lang="en-US" sz="1200" dirty="0"/>
          </a:p>
        </p:txBody>
      </p:sp>
      <p:sp>
        <p:nvSpPr>
          <p:cNvPr id="172" name="TextBox 171"/>
          <p:cNvSpPr txBox="1"/>
          <p:nvPr/>
        </p:nvSpPr>
        <p:spPr>
          <a:xfrm>
            <a:off x="9727456" y="3000679"/>
            <a:ext cx="1156086" cy="276999"/>
          </a:xfrm>
          <a:prstGeom prst="rect">
            <a:avLst/>
          </a:prstGeom>
          <a:noFill/>
        </p:spPr>
        <p:txBody>
          <a:bodyPr wrap="none" rtlCol="0">
            <a:spAutoFit/>
          </a:bodyPr>
          <a:lstStyle/>
          <a:p>
            <a:r>
              <a:rPr lang="en-US" sz="1200" dirty="0" smtClean="0"/>
              <a:t>15K_RPM_HDD</a:t>
            </a:r>
            <a:endParaRPr lang="en-US" sz="1200" dirty="0"/>
          </a:p>
        </p:txBody>
      </p:sp>
      <p:sp>
        <p:nvSpPr>
          <p:cNvPr id="173" name="TextBox 172"/>
          <p:cNvSpPr txBox="1"/>
          <p:nvPr/>
        </p:nvSpPr>
        <p:spPr>
          <a:xfrm>
            <a:off x="4631871" y="3604537"/>
            <a:ext cx="7434792" cy="292388"/>
          </a:xfrm>
          <a:prstGeom prst="rect">
            <a:avLst/>
          </a:prstGeom>
          <a:noFill/>
        </p:spPr>
        <p:txBody>
          <a:bodyPr wrap="none" rtlCol="0">
            <a:spAutoFit/>
          </a:bodyPr>
          <a:lstStyle/>
          <a:p>
            <a:r>
              <a:rPr lang="en-US" sz="1300" b="1" dirty="0" smtClean="0"/>
              <a:t>“Capacity” = 7200_RPM_HDD    “Performance” = 10K_RPM_HDD    “High Performance” = 15K_RPM_HDD</a:t>
            </a:r>
            <a:endParaRPr lang="en-US" sz="1300" b="1" dirty="0"/>
          </a:p>
        </p:txBody>
      </p:sp>
      <p:pic>
        <p:nvPicPr>
          <p:cNvPr id="224" name="Picture 223"/>
          <p:cNvPicPr>
            <a:picLocks noChangeAspect="1"/>
          </p:cNvPicPr>
          <p:nvPr/>
        </p:nvPicPr>
        <p:blipFill>
          <a:blip r:embed="rId2"/>
          <a:stretch>
            <a:fillRect/>
          </a:stretch>
        </p:blipFill>
        <p:spPr>
          <a:xfrm>
            <a:off x="8400915" y="1288473"/>
            <a:ext cx="1701579" cy="1654833"/>
          </a:xfrm>
          <a:prstGeom prst="rect">
            <a:avLst/>
          </a:prstGeom>
        </p:spPr>
      </p:pic>
      <p:pic>
        <p:nvPicPr>
          <p:cNvPr id="225" name="Picture 224"/>
          <p:cNvPicPr>
            <a:picLocks noChangeAspect="1"/>
          </p:cNvPicPr>
          <p:nvPr/>
        </p:nvPicPr>
        <p:blipFill>
          <a:blip r:embed="rId3"/>
          <a:stretch>
            <a:fillRect/>
          </a:stretch>
        </p:blipFill>
        <p:spPr>
          <a:xfrm>
            <a:off x="10143700" y="1288473"/>
            <a:ext cx="1701579" cy="1654833"/>
          </a:xfrm>
          <a:prstGeom prst="rect">
            <a:avLst/>
          </a:prstGeom>
        </p:spPr>
      </p:pic>
      <p:pic>
        <p:nvPicPr>
          <p:cNvPr id="251" name="Picture 250"/>
          <p:cNvPicPr>
            <a:picLocks noChangeAspect="1"/>
          </p:cNvPicPr>
          <p:nvPr/>
        </p:nvPicPr>
        <p:blipFill>
          <a:blip r:embed="rId4"/>
          <a:stretch>
            <a:fillRect/>
          </a:stretch>
        </p:blipFill>
        <p:spPr>
          <a:xfrm>
            <a:off x="6658131" y="1296195"/>
            <a:ext cx="1701580" cy="1650159"/>
          </a:xfrm>
          <a:prstGeom prst="rect">
            <a:avLst/>
          </a:prstGeom>
        </p:spPr>
      </p:pic>
      <p:pic>
        <p:nvPicPr>
          <p:cNvPr id="252" name="Picture 251"/>
          <p:cNvPicPr>
            <a:picLocks noChangeAspect="1"/>
          </p:cNvPicPr>
          <p:nvPr/>
        </p:nvPicPr>
        <p:blipFill>
          <a:blip r:embed="rId5"/>
          <a:stretch>
            <a:fillRect/>
          </a:stretch>
        </p:blipFill>
        <p:spPr>
          <a:xfrm>
            <a:off x="4915347" y="1288472"/>
            <a:ext cx="1701579" cy="1654833"/>
          </a:xfrm>
          <a:prstGeom prst="rect">
            <a:avLst/>
          </a:prstGeom>
        </p:spPr>
      </p:pic>
      <p:sp>
        <p:nvSpPr>
          <p:cNvPr id="254" name="Rounded Rectangle 253"/>
          <p:cNvSpPr/>
          <p:nvPr/>
        </p:nvSpPr>
        <p:spPr>
          <a:xfrm>
            <a:off x="4891642" y="4287713"/>
            <a:ext cx="1939168" cy="334505"/>
          </a:xfrm>
          <a:prstGeom prst="roundRect">
            <a:avLst/>
          </a:prstGeom>
          <a:solidFill>
            <a:schemeClr val="bg1">
              <a:lumMod val="85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Capacity</a:t>
            </a:r>
            <a:endParaRPr lang="en-US" dirty="0">
              <a:solidFill>
                <a:schemeClr val="tx1"/>
              </a:solidFill>
            </a:endParaRPr>
          </a:p>
        </p:txBody>
      </p:sp>
      <p:sp>
        <p:nvSpPr>
          <p:cNvPr id="255" name="Rounded Rectangle 254"/>
          <p:cNvSpPr/>
          <p:nvPr/>
        </p:nvSpPr>
        <p:spPr>
          <a:xfrm>
            <a:off x="7348380" y="4269202"/>
            <a:ext cx="1939939" cy="334505"/>
          </a:xfrm>
          <a:prstGeom prst="roundRect">
            <a:avLst/>
          </a:prstGeom>
          <a:solidFill>
            <a:schemeClr val="bg1">
              <a:lumMod val="85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Performance</a:t>
            </a:r>
            <a:endParaRPr lang="en-US" dirty="0">
              <a:solidFill>
                <a:schemeClr val="tx1"/>
              </a:solidFill>
            </a:endParaRPr>
          </a:p>
        </p:txBody>
      </p:sp>
      <p:sp>
        <p:nvSpPr>
          <p:cNvPr id="256" name="Rounded Rectangle 255"/>
          <p:cNvSpPr/>
          <p:nvPr/>
        </p:nvSpPr>
        <p:spPr>
          <a:xfrm>
            <a:off x="9805888" y="4293569"/>
            <a:ext cx="1939939" cy="334505"/>
          </a:xfrm>
          <a:prstGeom prst="roundRect">
            <a:avLst/>
          </a:prstGeom>
          <a:solidFill>
            <a:schemeClr val="bg1">
              <a:lumMod val="85000"/>
            </a:schemeClr>
          </a:solidFill>
          <a:ln w="190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High Performance</a:t>
            </a:r>
            <a:endParaRPr lang="en-US" dirty="0">
              <a:solidFill>
                <a:schemeClr val="tx1"/>
              </a:solidFill>
            </a:endParaRPr>
          </a:p>
        </p:txBody>
      </p:sp>
      <p:sp>
        <p:nvSpPr>
          <p:cNvPr id="257" name="Can 256"/>
          <p:cNvSpPr/>
          <p:nvPr/>
        </p:nvSpPr>
        <p:spPr>
          <a:xfrm>
            <a:off x="7946934" y="4783365"/>
            <a:ext cx="226349" cy="292735"/>
          </a:xfrm>
          <a:prstGeom prst="can">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Can 257"/>
          <p:cNvSpPr/>
          <p:nvPr/>
        </p:nvSpPr>
        <p:spPr>
          <a:xfrm>
            <a:off x="8281408" y="4783365"/>
            <a:ext cx="226349" cy="292735"/>
          </a:xfrm>
          <a:prstGeom prst="can">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Can 258"/>
          <p:cNvSpPr/>
          <p:nvPr/>
        </p:nvSpPr>
        <p:spPr>
          <a:xfrm>
            <a:off x="8615882" y="4783365"/>
            <a:ext cx="226349" cy="292735"/>
          </a:xfrm>
          <a:prstGeom prst="can">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Can 259"/>
          <p:cNvSpPr/>
          <p:nvPr/>
        </p:nvSpPr>
        <p:spPr>
          <a:xfrm>
            <a:off x="8950357" y="4782139"/>
            <a:ext cx="226349" cy="292735"/>
          </a:xfrm>
          <a:prstGeom prst="can">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Can 260"/>
          <p:cNvSpPr/>
          <p:nvPr/>
        </p:nvSpPr>
        <p:spPr>
          <a:xfrm>
            <a:off x="10332620" y="4790810"/>
            <a:ext cx="226349" cy="292735"/>
          </a:xfrm>
          <a:prstGeom prst="can">
            <a:avLst/>
          </a:prstGeom>
          <a:solidFill>
            <a:schemeClr val="accent2">
              <a:lumMod val="60000"/>
              <a:lumOff val="4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Can 261"/>
          <p:cNvSpPr/>
          <p:nvPr/>
        </p:nvSpPr>
        <p:spPr>
          <a:xfrm>
            <a:off x="10667094" y="4790810"/>
            <a:ext cx="226349" cy="292735"/>
          </a:xfrm>
          <a:prstGeom prst="can">
            <a:avLst/>
          </a:prstGeom>
          <a:solidFill>
            <a:schemeClr val="accent2">
              <a:lumMod val="60000"/>
              <a:lumOff val="4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Can 262"/>
          <p:cNvSpPr/>
          <p:nvPr/>
        </p:nvSpPr>
        <p:spPr>
          <a:xfrm>
            <a:off x="11001568" y="4790810"/>
            <a:ext cx="226349" cy="292735"/>
          </a:xfrm>
          <a:prstGeom prst="can">
            <a:avLst/>
          </a:prstGeom>
          <a:solidFill>
            <a:schemeClr val="accent2">
              <a:lumMod val="60000"/>
              <a:lumOff val="4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Can 263"/>
          <p:cNvSpPr/>
          <p:nvPr/>
        </p:nvSpPr>
        <p:spPr>
          <a:xfrm>
            <a:off x="11336043" y="4789584"/>
            <a:ext cx="226349" cy="292735"/>
          </a:xfrm>
          <a:prstGeom prst="can">
            <a:avLst/>
          </a:prstGeom>
          <a:solidFill>
            <a:schemeClr val="accent2">
              <a:lumMod val="60000"/>
              <a:lumOff val="4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Can 264"/>
          <p:cNvSpPr/>
          <p:nvPr/>
        </p:nvSpPr>
        <p:spPr>
          <a:xfrm>
            <a:off x="7588167" y="4777456"/>
            <a:ext cx="226349" cy="292735"/>
          </a:xfrm>
          <a:prstGeom prst="can">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Can 265"/>
          <p:cNvSpPr/>
          <p:nvPr/>
        </p:nvSpPr>
        <p:spPr>
          <a:xfrm>
            <a:off x="9973853" y="4784901"/>
            <a:ext cx="226349" cy="292735"/>
          </a:xfrm>
          <a:prstGeom prst="can">
            <a:avLst/>
          </a:prstGeom>
          <a:solidFill>
            <a:schemeClr val="accent2">
              <a:lumMod val="60000"/>
              <a:lumOff val="4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Can 271"/>
          <p:cNvSpPr/>
          <p:nvPr/>
        </p:nvSpPr>
        <p:spPr>
          <a:xfrm>
            <a:off x="7946934" y="5185166"/>
            <a:ext cx="226349" cy="292735"/>
          </a:xfrm>
          <a:prstGeom prst="can">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Can 272"/>
          <p:cNvSpPr/>
          <p:nvPr/>
        </p:nvSpPr>
        <p:spPr>
          <a:xfrm>
            <a:off x="8281408" y="5185166"/>
            <a:ext cx="226349" cy="292735"/>
          </a:xfrm>
          <a:prstGeom prst="can">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Can 273"/>
          <p:cNvSpPr/>
          <p:nvPr/>
        </p:nvSpPr>
        <p:spPr>
          <a:xfrm>
            <a:off x="8615882" y="5185166"/>
            <a:ext cx="226349" cy="292735"/>
          </a:xfrm>
          <a:prstGeom prst="can">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Can 274"/>
          <p:cNvSpPr/>
          <p:nvPr/>
        </p:nvSpPr>
        <p:spPr>
          <a:xfrm>
            <a:off x="8950357" y="5183940"/>
            <a:ext cx="226349" cy="292735"/>
          </a:xfrm>
          <a:prstGeom prst="can">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Can 275"/>
          <p:cNvSpPr/>
          <p:nvPr/>
        </p:nvSpPr>
        <p:spPr>
          <a:xfrm>
            <a:off x="7588167" y="5179257"/>
            <a:ext cx="226349" cy="292735"/>
          </a:xfrm>
          <a:prstGeom prst="can">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Can 276"/>
          <p:cNvSpPr/>
          <p:nvPr/>
        </p:nvSpPr>
        <p:spPr>
          <a:xfrm>
            <a:off x="5448073" y="4783365"/>
            <a:ext cx="226349" cy="292735"/>
          </a:xfrm>
          <a:prstGeom prst="can">
            <a:avLst/>
          </a:prstGeom>
          <a:solidFill>
            <a:schemeClr val="accent4">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Can 277"/>
          <p:cNvSpPr/>
          <p:nvPr/>
        </p:nvSpPr>
        <p:spPr>
          <a:xfrm>
            <a:off x="5782547" y="4783365"/>
            <a:ext cx="226349" cy="292735"/>
          </a:xfrm>
          <a:prstGeom prst="can">
            <a:avLst/>
          </a:prstGeom>
          <a:solidFill>
            <a:schemeClr val="accent4">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Can 278"/>
          <p:cNvSpPr/>
          <p:nvPr/>
        </p:nvSpPr>
        <p:spPr>
          <a:xfrm>
            <a:off x="6117021" y="4783365"/>
            <a:ext cx="226349" cy="292735"/>
          </a:xfrm>
          <a:prstGeom prst="can">
            <a:avLst/>
          </a:prstGeom>
          <a:solidFill>
            <a:schemeClr val="accent4">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Can 279"/>
          <p:cNvSpPr/>
          <p:nvPr/>
        </p:nvSpPr>
        <p:spPr>
          <a:xfrm>
            <a:off x="6451496" y="4782139"/>
            <a:ext cx="226349" cy="292735"/>
          </a:xfrm>
          <a:prstGeom prst="can">
            <a:avLst/>
          </a:prstGeom>
          <a:solidFill>
            <a:schemeClr val="accent4">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Can 280"/>
          <p:cNvSpPr/>
          <p:nvPr/>
        </p:nvSpPr>
        <p:spPr>
          <a:xfrm>
            <a:off x="5089306" y="4777456"/>
            <a:ext cx="226349" cy="292735"/>
          </a:xfrm>
          <a:prstGeom prst="can">
            <a:avLst/>
          </a:prstGeom>
          <a:solidFill>
            <a:schemeClr val="accent4">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Can 281"/>
          <p:cNvSpPr/>
          <p:nvPr/>
        </p:nvSpPr>
        <p:spPr>
          <a:xfrm>
            <a:off x="5457241" y="5194642"/>
            <a:ext cx="226349" cy="292735"/>
          </a:xfrm>
          <a:prstGeom prst="can">
            <a:avLst/>
          </a:prstGeom>
          <a:solidFill>
            <a:schemeClr val="accent4">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Can 282"/>
          <p:cNvSpPr/>
          <p:nvPr/>
        </p:nvSpPr>
        <p:spPr>
          <a:xfrm>
            <a:off x="5791715" y="5194642"/>
            <a:ext cx="226349" cy="292735"/>
          </a:xfrm>
          <a:prstGeom prst="can">
            <a:avLst/>
          </a:prstGeom>
          <a:solidFill>
            <a:schemeClr val="accent4">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Can 283"/>
          <p:cNvSpPr/>
          <p:nvPr/>
        </p:nvSpPr>
        <p:spPr>
          <a:xfrm>
            <a:off x="6126189" y="5194642"/>
            <a:ext cx="226349" cy="292735"/>
          </a:xfrm>
          <a:prstGeom prst="can">
            <a:avLst/>
          </a:prstGeom>
          <a:solidFill>
            <a:schemeClr val="accent4">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Can 284"/>
          <p:cNvSpPr/>
          <p:nvPr/>
        </p:nvSpPr>
        <p:spPr>
          <a:xfrm>
            <a:off x="6460664" y="5193416"/>
            <a:ext cx="226349" cy="292735"/>
          </a:xfrm>
          <a:prstGeom prst="can">
            <a:avLst/>
          </a:prstGeom>
          <a:solidFill>
            <a:schemeClr val="accent4">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Can 285"/>
          <p:cNvSpPr/>
          <p:nvPr/>
        </p:nvSpPr>
        <p:spPr>
          <a:xfrm>
            <a:off x="5098474" y="5188733"/>
            <a:ext cx="226349" cy="292735"/>
          </a:xfrm>
          <a:prstGeom prst="can">
            <a:avLst/>
          </a:prstGeom>
          <a:solidFill>
            <a:schemeClr val="accent4">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Can 286"/>
          <p:cNvSpPr/>
          <p:nvPr/>
        </p:nvSpPr>
        <p:spPr>
          <a:xfrm>
            <a:off x="10332620" y="5192865"/>
            <a:ext cx="226349" cy="292735"/>
          </a:xfrm>
          <a:prstGeom prst="can">
            <a:avLst/>
          </a:prstGeom>
          <a:solidFill>
            <a:schemeClr val="accent2">
              <a:lumMod val="60000"/>
              <a:lumOff val="4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Can 287"/>
          <p:cNvSpPr/>
          <p:nvPr/>
        </p:nvSpPr>
        <p:spPr>
          <a:xfrm>
            <a:off x="10667094" y="5192865"/>
            <a:ext cx="226349" cy="292735"/>
          </a:xfrm>
          <a:prstGeom prst="can">
            <a:avLst/>
          </a:prstGeom>
          <a:solidFill>
            <a:schemeClr val="accent2">
              <a:lumMod val="60000"/>
              <a:lumOff val="4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Can 288"/>
          <p:cNvSpPr/>
          <p:nvPr/>
        </p:nvSpPr>
        <p:spPr>
          <a:xfrm>
            <a:off x="11001568" y="5192865"/>
            <a:ext cx="226349" cy="292735"/>
          </a:xfrm>
          <a:prstGeom prst="can">
            <a:avLst/>
          </a:prstGeom>
          <a:solidFill>
            <a:schemeClr val="accent2">
              <a:lumMod val="60000"/>
              <a:lumOff val="4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Can 289"/>
          <p:cNvSpPr/>
          <p:nvPr/>
        </p:nvSpPr>
        <p:spPr>
          <a:xfrm>
            <a:off x="11336043" y="5191639"/>
            <a:ext cx="226349" cy="292735"/>
          </a:xfrm>
          <a:prstGeom prst="can">
            <a:avLst/>
          </a:prstGeom>
          <a:solidFill>
            <a:schemeClr val="accent2">
              <a:lumMod val="60000"/>
              <a:lumOff val="4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Can 290"/>
          <p:cNvSpPr/>
          <p:nvPr/>
        </p:nvSpPr>
        <p:spPr>
          <a:xfrm>
            <a:off x="9973853" y="5186956"/>
            <a:ext cx="226349" cy="292735"/>
          </a:xfrm>
          <a:prstGeom prst="can">
            <a:avLst/>
          </a:prstGeom>
          <a:solidFill>
            <a:schemeClr val="accent2">
              <a:lumMod val="60000"/>
              <a:lumOff val="4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Can 291"/>
          <p:cNvSpPr/>
          <p:nvPr/>
        </p:nvSpPr>
        <p:spPr>
          <a:xfrm>
            <a:off x="10332620" y="5594920"/>
            <a:ext cx="226349" cy="292735"/>
          </a:xfrm>
          <a:prstGeom prst="can">
            <a:avLst/>
          </a:prstGeom>
          <a:solidFill>
            <a:schemeClr val="accent2">
              <a:lumMod val="60000"/>
              <a:lumOff val="4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Can 292"/>
          <p:cNvSpPr/>
          <p:nvPr/>
        </p:nvSpPr>
        <p:spPr>
          <a:xfrm>
            <a:off x="10667094" y="5594920"/>
            <a:ext cx="226349" cy="292735"/>
          </a:xfrm>
          <a:prstGeom prst="can">
            <a:avLst/>
          </a:prstGeom>
          <a:solidFill>
            <a:schemeClr val="accent2">
              <a:lumMod val="60000"/>
              <a:lumOff val="4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Can 293"/>
          <p:cNvSpPr/>
          <p:nvPr/>
        </p:nvSpPr>
        <p:spPr>
          <a:xfrm>
            <a:off x="11001568" y="5594920"/>
            <a:ext cx="226349" cy="292735"/>
          </a:xfrm>
          <a:prstGeom prst="can">
            <a:avLst/>
          </a:prstGeom>
          <a:solidFill>
            <a:schemeClr val="accent2">
              <a:lumMod val="60000"/>
              <a:lumOff val="4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Can 294"/>
          <p:cNvSpPr/>
          <p:nvPr/>
        </p:nvSpPr>
        <p:spPr>
          <a:xfrm>
            <a:off x="11336043" y="5593694"/>
            <a:ext cx="226349" cy="292735"/>
          </a:xfrm>
          <a:prstGeom prst="can">
            <a:avLst/>
          </a:prstGeom>
          <a:solidFill>
            <a:schemeClr val="accent2">
              <a:lumMod val="60000"/>
              <a:lumOff val="4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Can 295"/>
          <p:cNvSpPr/>
          <p:nvPr/>
        </p:nvSpPr>
        <p:spPr>
          <a:xfrm>
            <a:off x="9973853" y="5589011"/>
            <a:ext cx="226349" cy="292735"/>
          </a:xfrm>
          <a:prstGeom prst="can">
            <a:avLst/>
          </a:prstGeom>
          <a:solidFill>
            <a:schemeClr val="accent2">
              <a:lumMod val="60000"/>
              <a:lumOff val="4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Can 296"/>
          <p:cNvSpPr/>
          <p:nvPr/>
        </p:nvSpPr>
        <p:spPr>
          <a:xfrm>
            <a:off x="10332620" y="5980766"/>
            <a:ext cx="226349" cy="292735"/>
          </a:xfrm>
          <a:prstGeom prst="can">
            <a:avLst/>
          </a:prstGeom>
          <a:solidFill>
            <a:schemeClr val="accent2">
              <a:lumMod val="60000"/>
              <a:lumOff val="4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Can 297"/>
          <p:cNvSpPr/>
          <p:nvPr/>
        </p:nvSpPr>
        <p:spPr>
          <a:xfrm>
            <a:off x="10667094" y="5980766"/>
            <a:ext cx="226349" cy="292735"/>
          </a:xfrm>
          <a:prstGeom prst="can">
            <a:avLst/>
          </a:prstGeom>
          <a:solidFill>
            <a:schemeClr val="accent2">
              <a:lumMod val="60000"/>
              <a:lumOff val="4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Can 298"/>
          <p:cNvSpPr/>
          <p:nvPr/>
        </p:nvSpPr>
        <p:spPr>
          <a:xfrm>
            <a:off x="11001568" y="5980766"/>
            <a:ext cx="226349" cy="292735"/>
          </a:xfrm>
          <a:prstGeom prst="can">
            <a:avLst/>
          </a:prstGeom>
          <a:solidFill>
            <a:schemeClr val="accent2">
              <a:lumMod val="60000"/>
              <a:lumOff val="4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Can 299"/>
          <p:cNvSpPr/>
          <p:nvPr/>
        </p:nvSpPr>
        <p:spPr>
          <a:xfrm>
            <a:off x="11336043" y="5979540"/>
            <a:ext cx="226349" cy="292735"/>
          </a:xfrm>
          <a:prstGeom prst="can">
            <a:avLst/>
          </a:prstGeom>
          <a:solidFill>
            <a:schemeClr val="accent2">
              <a:lumMod val="60000"/>
              <a:lumOff val="4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Can 300"/>
          <p:cNvSpPr/>
          <p:nvPr/>
        </p:nvSpPr>
        <p:spPr>
          <a:xfrm>
            <a:off x="9973853" y="5974857"/>
            <a:ext cx="226349" cy="292735"/>
          </a:xfrm>
          <a:prstGeom prst="can">
            <a:avLst/>
          </a:prstGeom>
          <a:solidFill>
            <a:schemeClr val="accent2">
              <a:lumMod val="60000"/>
              <a:lumOff val="4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p:cNvSpPr/>
          <p:nvPr/>
        </p:nvSpPr>
        <p:spPr>
          <a:xfrm>
            <a:off x="10135579" y="356782"/>
            <a:ext cx="1766776" cy="627543"/>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VSM Concepts</a:t>
            </a:r>
            <a:endParaRPr lang="en-US" dirty="0"/>
          </a:p>
        </p:txBody>
      </p:sp>
    </p:spTree>
    <p:extLst>
      <p:ext uri="{BB962C8B-B14F-4D97-AF65-F5344CB8AC3E}">
        <p14:creationId xmlns:p14="http://schemas.microsoft.com/office/powerpoint/2010/main" val="173325338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3000</TotalTime>
  <Words>4489</Words>
  <Application>Microsoft Macintosh PowerPoint</Application>
  <PresentationFormat>Custom</PresentationFormat>
  <Paragraphs>1016</Paragraphs>
  <Slides>74</Slides>
  <Notes>16</Notes>
  <HiddenSlides>0</HiddenSlides>
  <MMClips>0</MMClip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Office Theme</vt:lpstr>
      <vt:lpstr>Intel Virtual Storage Manager 0.5 for Ceph In-Depth Training</vt:lpstr>
      <vt:lpstr>Prerequisites (Not covered in this presentation)</vt:lpstr>
      <vt:lpstr>Agenda</vt:lpstr>
      <vt:lpstr>PowerPoint Presentation</vt:lpstr>
      <vt:lpstr>Part 1: VSM Concepts</vt:lpstr>
      <vt:lpstr>VSM: What it does…</vt:lpstr>
      <vt:lpstr>VSM: What it is…</vt:lpstr>
      <vt:lpstr>Typical VSM-Managed Cluster</vt:lpstr>
      <vt:lpstr>Managing Servers and Disks</vt:lpstr>
      <vt:lpstr>Managing Failure Domains</vt:lpstr>
      <vt:lpstr>VSM Controller: Cluster Manifest File</vt:lpstr>
      <vt:lpstr>VSM Agent: Discovery and Authentication</vt:lpstr>
      <vt:lpstr>VSM Agent: Roles &amp; Storage Configuration</vt:lpstr>
      <vt:lpstr>VSM Agent: Server Manifest</vt:lpstr>
      <vt:lpstr>PowerPoint Presentation</vt:lpstr>
      <vt:lpstr>Part 2: VSM Operations</vt:lpstr>
      <vt:lpstr>PowerPoint Presentation</vt:lpstr>
      <vt:lpstr>Logging In</vt:lpstr>
      <vt:lpstr>EULA</vt:lpstr>
      <vt:lpstr>Create Cluster</vt:lpstr>
      <vt:lpstr>Create Cluster</vt:lpstr>
      <vt:lpstr>Create Cluster - Status Sequence</vt:lpstr>
      <vt:lpstr>Dashboard Overview</vt:lpstr>
      <vt:lpstr>The VSM Navigation Bar</vt:lpstr>
      <vt:lpstr>PowerPoint Presentation</vt:lpstr>
      <vt:lpstr>Storage Group Status</vt:lpstr>
      <vt:lpstr>Manage Pools</vt:lpstr>
      <vt:lpstr>Create Pool</vt:lpstr>
      <vt:lpstr>RBD Status</vt:lpstr>
      <vt:lpstr>PowerPoint Presentation</vt:lpstr>
      <vt:lpstr>VSM Status Pages:  Ceph Data Source Update Frequency</vt:lpstr>
      <vt:lpstr>Dashboard Overview</vt:lpstr>
      <vt:lpstr>Dashboard Overview</vt:lpstr>
      <vt:lpstr>Pool Status</vt:lpstr>
      <vt:lpstr>Pool Status</vt:lpstr>
      <vt:lpstr>Pool Status</vt:lpstr>
      <vt:lpstr>OSD Status</vt:lpstr>
      <vt:lpstr>OSD Status</vt:lpstr>
      <vt:lpstr>Monitor Status</vt:lpstr>
      <vt:lpstr>PG Status</vt:lpstr>
      <vt:lpstr>MDS Status</vt:lpstr>
      <vt:lpstr>PowerPoint Presentation</vt:lpstr>
      <vt:lpstr>Manage Servers</vt:lpstr>
      <vt:lpstr>VSM Server State</vt:lpstr>
      <vt:lpstr>Add Servers</vt:lpstr>
      <vt:lpstr>Remove Servers</vt:lpstr>
      <vt:lpstr>Stop Servers</vt:lpstr>
      <vt:lpstr>Stop Server - Operation Completion</vt:lpstr>
      <vt:lpstr>Start Servers</vt:lpstr>
      <vt:lpstr>Add Monitor</vt:lpstr>
      <vt:lpstr>Remove Monitor</vt:lpstr>
      <vt:lpstr>PowerPoint Presentation</vt:lpstr>
      <vt:lpstr>Manage Devices</vt:lpstr>
      <vt:lpstr>Restart OSDs</vt:lpstr>
      <vt:lpstr>Remove OSDs</vt:lpstr>
      <vt:lpstr>Restore OSDs</vt:lpstr>
      <vt:lpstr>PowerPoint Presentation</vt:lpstr>
      <vt:lpstr>OpenStack Access</vt:lpstr>
      <vt:lpstr>OpenStack Access</vt:lpstr>
      <vt:lpstr>Managing Pools</vt:lpstr>
      <vt:lpstr>Managing Pools</vt:lpstr>
      <vt:lpstr>PowerPoint Presentation</vt:lpstr>
      <vt:lpstr>Manage VSM Users</vt:lpstr>
      <vt:lpstr>Manage VSM Users</vt:lpstr>
      <vt:lpstr>PowerPoint Presentation</vt:lpstr>
      <vt:lpstr>Troubleshooting Ceph with VSM</vt:lpstr>
      <vt:lpstr>Stopping without Rebalancing</vt:lpstr>
      <vt:lpstr>OSDs Not Running</vt:lpstr>
      <vt:lpstr>OSDs Near Full  or Full</vt:lpstr>
      <vt:lpstr>Using VSM to Ientify Failed or Failing  Data and Journal Disks</vt:lpstr>
      <vt:lpstr>Using VSM to Replace Failed or Failing Data and Journal Disks</vt:lpstr>
      <vt:lpstr>NTP Server Synchronization</vt:lpstr>
      <vt:lpstr>Troubleshooting freshly initialized cluster I</vt:lpstr>
      <vt:lpstr>Troubleshooting freshly initialized cluster II</vt:lpstr>
    </vt:vector>
  </TitlesOfParts>
  <Company>Intel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Virtual Storage Manager 0.5 for Ceph</dc:title>
  <dc:creator>Barnes, Thomas J</dc:creator>
  <cp:lastModifiedBy>Dan Ferber</cp:lastModifiedBy>
  <cp:revision>263</cp:revision>
  <dcterms:created xsi:type="dcterms:W3CDTF">2014-05-21T20:54:22Z</dcterms:created>
  <dcterms:modified xsi:type="dcterms:W3CDTF">2014-06-29T22:28:23Z</dcterms:modified>
</cp:coreProperties>
</file>